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29" r:id="rId5"/>
    <p:sldMasterId id="2147484750" r:id="rId6"/>
  </p:sldMasterIdLst>
  <p:notesMasterIdLst>
    <p:notesMasterId r:id="rId40"/>
  </p:notesMasterIdLst>
  <p:handoutMasterIdLst>
    <p:handoutMasterId r:id="rId41"/>
  </p:handoutMasterIdLst>
  <p:sldIdLst>
    <p:sldId id="1918" r:id="rId7"/>
    <p:sldId id="1901" r:id="rId8"/>
    <p:sldId id="1903" r:id="rId9"/>
    <p:sldId id="1881" r:id="rId10"/>
    <p:sldId id="1938" r:id="rId11"/>
    <p:sldId id="1939" r:id="rId12"/>
    <p:sldId id="290" r:id="rId13"/>
    <p:sldId id="275" r:id="rId14"/>
    <p:sldId id="292" r:id="rId15"/>
    <p:sldId id="1936" r:id="rId16"/>
    <p:sldId id="1922" r:id="rId17"/>
    <p:sldId id="1923" r:id="rId18"/>
    <p:sldId id="1919" r:id="rId19"/>
    <p:sldId id="1854" r:id="rId20"/>
    <p:sldId id="335" r:id="rId21"/>
    <p:sldId id="336" r:id="rId22"/>
    <p:sldId id="1937" r:id="rId23"/>
    <p:sldId id="343" r:id="rId24"/>
    <p:sldId id="344" r:id="rId25"/>
    <p:sldId id="345" r:id="rId26"/>
    <p:sldId id="1934" r:id="rId27"/>
    <p:sldId id="1853" r:id="rId28"/>
    <p:sldId id="304" r:id="rId29"/>
    <p:sldId id="305" r:id="rId30"/>
    <p:sldId id="306" r:id="rId31"/>
    <p:sldId id="307" r:id="rId32"/>
    <p:sldId id="308" r:id="rId33"/>
    <p:sldId id="339" r:id="rId34"/>
    <p:sldId id="331" r:id="rId35"/>
    <p:sldId id="1830" r:id="rId36"/>
    <p:sldId id="1891" r:id="rId37"/>
    <p:sldId id="1852" r:id="rId38"/>
    <p:sldId id="259" r:id="rId3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D83B01"/>
    <a:srgbClr val="D2D2D2"/>
    <a:srgbClr val="E6E6E6"/>
    <a:srgbClr val="FFB900"/>
    <a:srgbClr val="303030"/>
    <a:srgbClr val="737373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77" autoAdjust="0"/>
    <p:restoredTop sz="88089" autoAdjust="0"/>
  </p:normalViewPr>
  <p:slideViewPr>
    <p:cSldViewPr snapToGrid="0">
      <p:cViewPr varScale="1">
        <p:scale>
          <a:sx n="106" d="100"/>
          <a:sy n="106" d="100"/>
        </p:scale>
        <p:origin x="216" y="632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6/10/20 9:26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6/10/20 9:25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6/10/20 9:25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51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D590B-7899-4B44-8EC6-5D30941664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85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D590B-7899-4B44-8EC6-5D30941664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09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D590B-7899-4B44-8EC6-5D30941664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30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6/10/20 9:26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836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6F712-07B0-674A-BF47-051E935C8D5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30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59FD-53F9-4769-9D25-D852924A3992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909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59FD-53F9-4769-9D25-D852924A3992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364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74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4CF7B-68E9-C94C-B8BB-6E6B14511C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40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D590B-7899-4B44-8EC6-5D30941664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74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D590B-7899-4B44-8EC6-5D30941664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79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D590B-7899-4B44-8EC6-5D30941664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90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D590B-7899-4B44-8EC6-5D30941664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2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00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8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56313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0091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01614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32225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431413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95567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13786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385372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761923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7013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7094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996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94055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30397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80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153047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7519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6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07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28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8694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6884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69755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0294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29158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004894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61130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89274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497595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03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38716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1090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76059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8393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1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008777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2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  <p:sldLayoutId id="2147484743" r:id="rId14"/>
    <p:sldLayoutId id="2147484744" r:id="rId15"/>
    <p:sldLayoutId id="2147484745" r:id="rId16"/>
    <p:sldLayoutId id="2147484746" r:id="rId17"/>
    <p:sldLayoutId id="2147484747" r:id="rId18"/>
    <p:sldLayoutId id="2147484748" r:id="rId19"/>
    <p:sldLayoutId id="2147484769" r:id="rId20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31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1" r:id="rId1"/>
    <p:sldLayoutId id="2147484752" r:id="rId2"/>
    <p:sldLayoutId id="2147484753" r:id="rId3"/>
    <p:sldLayoutId id="2147484754" r:id="rId4"/>
    <p:sldLayoutId id="2147484755" r:id="rId5"/>
    <p:sldLayoutId id="2147484756" r:id="rId6"/>
    <p:sldLayoutId id="2147484757" r:id="rId7"/>
    <p:sldLayoutId id="2147484758" r:id="rId8"/>
    <p:sldLayoutId id="2147484759" r:id="rId9"/>
    <p:sldLayoutId id="2147484760" r:id="rId10"/>
    <p:sldLayoutId id="2147484761" r:id="rId11"/>
    <p:sldLayoutId id="2147484762" r:id="rId12"/>
    <p:sldLayoutId id="2147484763" r:id="rId13"/>
    <p:sldLayoutId id="2147484764" r:id="rId14"/>
    <p:sldLayoutId id="2147484765" r:id="rId15"/>
    <p:sldLayoutId id="2147484766" r:id="rId16"/>
    <p:sldLayoutId id="2147484767" r:id="rId17"/>
    <p:sldLayoutId id="2147484768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2.png"/><Relationship Id="rId4" Type="http://schemas.openxmlformats.org/officeDocument/2006/relationships/image" Target="../media/image17.png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microsoft.com/office/2007/relationships/hdphoto" Target="../media/hdphoto1.wdp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6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aka.ms/apimroadmap" TargetMode="External"/><Relationship Id="rId3" Type="http://schemas.openxmlformats.org/officeDocument/2006/relationships/hyperlink" Target="http://aka.ms/apimso" TargetMode="External"/><Relationship Id="rId7" Type="http://schemas.openxmlformats.org/officeDocument/2006/relationships/hyperlink" Target="http://aka.ms/apimwish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aka.ms/apidocs" TargetMode="External"/><Relationship Id="rId5" Type="http://schemas.openxmlformats.org/officeDocument/2006/relationships/hyperlink" Target="http://aka.ms/apimpolicyexamples" TargetMode="External"/><Relationship Id="rId4" Type="http://schemas.openxmlformats.org/officeDocument/2006/relationships/hyperlink" Target="http://aka.ms/apimblog" TargetMode="External"/><Relationship Id="rId9" Type="http://schemas.openxmlformats.org/officeDocument/2006/relationships/hyperlink" Target="http://aka.ms/apimCustomers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pi-management/api-management-polici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1.gif"/><Relationship Id="rId4" Type="http://schemas.openxmlformats.org/officeDocument/2006/relationships/hyperlink" Target="http://aka.ms/apimpolicyexample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0447-2E6B-C64D-8BBB-EF5B9E222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979539"/>
            <a:ext cx="5943600" cy="553998"/>
          </a:xfrm>
        </p:spPr>
        <p:txBody>
          <a:bodyPr/>
          <a:lstStyle/>
          <a:p>
            <a:r>
              <a:rPr lang="en-US" dirty="0"/>
              <a:t>Azure API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2C668-F1CB-7F46-BCDE-19EFFC73BC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262" y="5434013"/>
            <a:ext cx="5943600" cy="30777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23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D67BA-F131-9740-BFEF-0C69C137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6C717-7455-7648-9292-479DB79E7F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Demos: Versions and Revisions</a:t>
            </a:r>
          </a:p>
        </p:txBody>
      </p:sp>
    </p:spTree>
    <p:extLst>
      <p:ext uri="{BB962C8B-B14F-4D97-AF65-F5344CB8AC3E}">
        <p14:creationId xmlns:p14="http://schemas.microsoft.com/office/powerpoint/2010/main" val="321813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:a16="http://schemas.microsoft.com/office/drawing/2014/main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E76A-1D0D-E14B-BEA8-22901AA5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Revisions when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36459-7522-4049-82AC-F2D5CE864C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746632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342900" indent="-342900">
              <a:spcBef>
                <a:spcPts val="65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You make a non-breaking change to your API</a:t>
            </a:r>
          </a:p>
          <a:p>
            <a:pPr marL="342900" indent="-342900">
              <a:spcBef>
                <a:spcPts val="65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You want to make changes safely</a:t>
            </a:r>
          </a:p>
          <a:p>
            <a:pPr marL="342900" indent="-342900">
              <a:spcBef>
                <a:spcPts val="65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You may want to roll-back your changes</a:t>
            </a:r>
          </a:p>
          <a:p>
            <a:pPr marL="342900" indent="-342900">
              <a:spcBef>
                <a:spcPts val="65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You want to give your developer community details of your changes</a:t>
            </a:r>
          </a:p>
        </p:txBody>
      </p:sp>
    </p:spTree>
    <p:extLst>
      <p:ext uri="{BB962C8B-B14F-4D97-AF65-F5344CB8AC3E}">
        <p14:creationId xmlns:p14="http://schemas.microsoft.com/office/powerpoint/2010/main" val="12409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E76A-1D0D-E14B-BEA8-22901AA5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Versions when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36459-7522-4049-82AC-F2D5CE864C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746632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342900" indent="-342900">
              <a:spcBef>
                <a:spcPts val="65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You need to show developers a relationship between APIs</a:t>
            </a:r>
          </a:p>
          <a:p>
            <a:pPr marL="342900" indent="-342900">
              <a:spcBef>
                <a:spcPts val="65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You need to give developers a predictable way to switch between related APIs</a:t>
            </a:r>
          </a:p>
          <a:p>
            <a:pPr marL="342900" indent="-342900">
              <a:spcBef>
                <a:spcPts val="65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You want to add breaking changes</a:t>
            </a:r>
          </a:p>
          <a:p>
            <a:pPr marL="342900" indent="-342900">
              <a:spcBef>
                <a:spcPts val="65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You want to try out changes and solicit feedback from your community</a:t>
            </a:r>
          </a:p>
        </p:txBody>
      </p:sp>
    </p:spTree>
    <p:extLst>
      <p:ext uri="{BB962C8B-B14F-4D97-AF65-F5344CB8AC3E}">
        <p14:creationId xmlns:p14="http://schemas.microsoft.com/office/powerpoint/2010/main" val="1168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BBFCF3-3330-6649-8B98-C1E4076E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5808"/>
            <a:ext cx="6740742" cy="498598"/>
          </a:xfrm>
        </p:spPr>
        <p:txBody>
          <a:bodyPr/>
          <a:lstStyle/>
          <a:p>
            <a:r>
              <a:rPr lang="en-US" dirty="0"/>
              <a:t>API Management and Security</a:t>
            </a:r>
          </a:p>
        </p:txBody>
      </p:sp>
    </p:spTree>
    <p:extLst>
      <p:ext uri="{BB962C8B-B14F-4D97-AF65-F5344CB8AC3E}">
        <p14:creationId xmlns:p14="http://schemas.microsoft.com/office/powerpoint/2010/main" val="205041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8983A828-942C-B94B-BF68-13380D4A1F5D}"/>
              </a:ext>
            </a:extLst>
          </p:cNvPr>
          <p:cNvSpPr txBox="1"/>
          <p:nvPr/>
        </p:nvSpPr>
        <p:spPr>
          <a:xfrm flipH="1">
            <a:off x="2667112" y="1152000"/>
            <a:ext cx="2268255" cy="2406813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D73B01"/>
                </a:solidFill>
                <a:effectLst/>
                <a:uLnTx/>
                <a:uFillTx/>
                <a:latin typeface="Segoe UI"/>
              </a:rPr>
              <a:t>Username/Password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D73B01"/>
                </a:solidFill>
                <a:effectLst/>
                <a:uLnTx/>
                <a:uFillTx/>
                <a:latin typeface="Segoe UI"/>
              </a:rPr>
              <a:t>Internet IPs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D73B01"/>
                </a:solidFill>
                <a:effectLst/>
                <a:uLnTx/>
                <a:uFillTx/>
                <a:latin typeface="Segoe UI"/>
              </a:rPr>
              <a:t>  Microsoft account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D73B01"/>
                </a:solidFill>
                <a:effectLst/>
                <a:uLnTx/>
                <a:uFillTx/>
                <a:latin typeface="Segoe UI"/>
              </a:rPr>
              <a:t>  Google account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D73B01"/>
                </a:solidFill>
                <a:effectLst/>
                <a:uLnTx/>
                <a:uFillTx/>
                <a:latin typeface="Segoe UI"/>
              </a:rPr>
              <a:t>  Facebook account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D73B01"/>
                </a:solidFill>
                <a:effectLst/>
                <a:uLnTx/>
                <a:uFillTx/>
                <a:latin typeface="Segoe UI"/>
              </a:rPr>
              <a:t>  Twitter account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D73B01"/>
                </a:solidFill>
                <a:effectLst/>
                <a:uLnTx/>
                <a:uFillTx/>
                <a:latin typeface="Segoe UI"/>
              </a:rPr>
              <a:t>Delegated (custom)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D73B01"/>
                </a:solidFill>
                <a:effectLst/>
                <a:uLnTx/>
                <a:uFillTx/>
                <a:latin typeface="Segoe UI"/>
              </a:rPr>
              <a:t>Azure AD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D73B01"/>
                </a:solidFill>
                <a:effectLst/>
                <a:uLnTx/>
                <a:uFillTx/>
                <a:latin typeface="Segoe UI"/>
              </a:rPr>
              <a:t>Azure AD B2C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705C85-EB20-9A45-8D58-D45ADABBD897}"/>
              </a:ext>
            </a:extLst>
          </p:cNvPr>
          <p:cNvSpPr txBox="1"/>
          <p:nvPr/>
        </p:nvSpPr>
        <p:spPr>
          <a:xfrm flipH="1">
            <a:off x="7966702" y="3355290"/>
            <a:ext cx="1703934" cy="1434239"/>
          </a:xfrm>
          <a:prstGeom prst="rect">
            <a:avLst/>
          </a:prstGeom>
          <a:solidFill>
            <a:srgbClr val="E6E6E6">
              <a:alpha val="0"/>
            </a:srgbClr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</a:rPr>
              <a:t>HTTP Basic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</a:rPr>
              <a:t>Mutual certificate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</a:rPr>
              <a:t>Shared secret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</a:rPr>
              <a:t>IP filter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</a:rPr>
              <a:t>VNET/NSG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2D19CA-93E5-FE4C-A941-03C5DFFFFB63}"/>
              </a:ext>
            </a:extLst>
          </p:cNvPr>
          <p:cNvSpPr txBox="1"/>
          <p:nvPr/>
        </p:nvSpPr>
        <p:spPr>
          <a:xfrm flipH="1">
            <a:off x="2645563" y="5443661"/>
            <a:ext cx="2028700" cy="70480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</a:rPr>
              <a:t>Azure account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</a:rPr>
              <a:t>RBAC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36D3F5-C961-3644-A987-32A8393353D7}"/>
              </a:ext>
            </a:extLst>
          </p:cNvPr>
          <p:cNvSpPr txBox="1"/>
          <p:nvPr/>
        </p:nvSpPr>
        <p:spPr>
          <a:xfrm flipH="1">
            <a:off x="2651249" y="3413932"/>
            <a:ext cx="2376344" cy="167738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</a:rPr>
              <a:t>Key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</a:rPr>
              <a:t>OAuth 2 &amp; OpenID Connect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</a:rPr>
              <a:t>Client certificate</a:t>
            </a:r>
          </a:p>
          <a:p>
            <a:pPr lvl="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200" kern="0" dirty="0">
                <a:solidFill>
                  <a:srgbClr val="107C10"/>
                </a:solidFill>
              </a:rPr>
              <a:t>Custom external authorizer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107C1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</a:rPr>
              <a:t>IP filter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</a:rPr>
              <a:t>Rate limits and quotas</a:t>
            </a:r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8C5D74E5-232F-644F-BACF-D188D0C11978}"/>
              </a:ext>
            </a:extLst>
          </p:cNvPr>
          <p:cNvSpPr/>
          <p:nvPr/>
        </p:nvSpPr>
        <p:spPr bwMode="auto">
          <a:xfrm rot="16200000">
            <a:off x="2148194" y="3969798"/>
            <a:ext cx="346056" cy="243544"/>
          </a:xfrm>
          <a:prstGeom prst="downArrow">
            <a:avLst/>
          </a:prstGeom>
          <a:solidFill>
            <a:srgbClr val="107C1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107C1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6C1829-F66F-9945-8FDA-3772DB67C361}"/>
              </a:ext>
            </a:extLst>
          </p:cNvPr>
          <p:cNvSpPr txBox="1"/>
          <p:nvPr/>
        </p:nvSpPr>
        <p:spPr>
          <a:xfrm flipH="1">
            <a:off x="289946" y="4586443"/>
            <a:ext cx="2448393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solidFill>
                  <a:srgbClr val="107C10"/>
                </a:solidFill>
                <a:latin typeface="Segoe UI Light"/>
              </a:rPr>
              <a:t>1</a:t>
            </a:r>
            <a:r>
              <a:rPr lang="en-US" sz="1400" baseline="30000">
                <a:solidFill>
                  <a:srgbClr val="107C10"/>
                </a:solidFill>
                <a:latin typeface="Segoe UI Light"/>
              </a:rPr>
              <a:t>st</a:t>
            </a:r>
            <a:r>
              <a:rPr lang="en-US" sz="1400">
                <a:solidFill>
                  <a:srgbClr val="107C10"/>
                </a:solidFill>
                <a:latin typeface="Segoe UI Light"/>
              </a:rPr>
              <a:t> and 3</a:t>
            </a:r>
            <a:r>
              <a:rPr lang="en-US" sz="1400" baseline="30000">
                <a:solidFill>
                  <a:srgbClr val="107C10"/>
                </a:solidFill>
                <a:latin typeface="Segoe UI Light"/>
              </a:rPr>
              <a:t>rd</a:t>
            </a:r>
            <a:r>
              <a:rPr lang="en-US" sz="1400">
                <a:solidFill>
                  <a:srgbClr val="107C10"/>
                </a:solidFill>
                <a:latin typeface="Segoe UI Light"/>
              </a:rPr>
              <a:t> party apps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240655-1765-4343-A0A8-C48D95F98565}"/>
              </a:ext>
            </a:extLst>
          </p:cNvPr>
          <p:cNvSpPr txBox="1"/>
          <p:nvPr/>
        </p:nvSpPr>
        <p:spPr>
          <a:xfrm flipH="1">
            <a:off x="9724835" y="5541337"/>
            <a:ext cx="246716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APIs on Azure and outside</a:t>
            </a:r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7A2FD6F9-28DA-5F42-9E6A-EF576CD99761}"/>
              </a:ext>
            </a:extLst>
          </p:cNvPr>
          <p:cNvSpPr/>
          <p:nvPr/>
        </p:nvSpPr>
        <p:spPr bwMode="auto">
          <a:xfrm rot="16200000">
            <a:off x="2153391" y="5637935"/>
            <a:ext cx="346056" cy="243544"/>
          </a:xfrm>
          <a:prstGeom prst="downArrow">
            <a:avLst/>
          </a:prstGeom>
          <a:solidFill>
            <a:srgbClr val="4885E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B055C0A2-BB44-6A49-9040-66B0EF7AE80C}"/>
              </a:ext>
            </a:extLst>
          </p:cNvPr>
          <p:cNvSpPr/>
          <p:nvPr/>
        </p:nvSpPr>
        <p:spPr bwMode="auto">
          <a:xfrm rot="16200000">
            <a:off x="2148194" y="2332117"/>
            <a:ext cx="346056" cy="243544"/>
          </a:xfrm>
          <a:prstGeom prst="downArrow">
            <a:avLst/>
          </a:prstGeom>
          <a:solidFill>
            <a:srgbClr val="DB473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CD4D054-E178-7743-9433-EFC7CD14D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1" y="3394875"/>
            <a:ext cx="1378005" cy="13780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1DC374-B7A7-304B-B26B-E26C5E434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709" y="4749166"/>
            <a:ext cx="607919" cy="60791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DFA0F9C-DF54-6141-848E-4AE7A3F50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750" y="3870749"/>
            <a:ext cx="607919" cy="6079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AA6D226-A035-A248-AFF9-31138E1C7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672" y="4786150"/>
            <a:ext cx="810286" cy="73392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565C639-E828-E644-83ED-1FEAE5464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672" y="3078855"/>
            <a:ext cx="607919" cy="60791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F005411-76A4-9F4D-8F69-BACEEE864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524" y="3073799"/>
            <a:ext cx="780288" cy="78028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D73CADA-80A3-5440-A38A-A7F9E9BE094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rgbClr val="D2D2D2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634" y="3494892"/>
            <a:ext cx="1470573" cy="1470573"/>
          </a:xfrm>
          <a:prstGeom prst="rect">
            <a:avLst/>
          </a:prstGeom>
        </p:spPr>
      </p:pic>
      <p:sp>
        <p:nvSpPr>
          <p:cNvPr id="57" name="Down Arrow 56">
            <a:extLst>
              <a:ext uri="{FF2B5EF4-FFF2-40B4-BE49-F238E27FC236}">
                <a16:creationId xmlns:a16="http://schemas.microsoft.com/office/drawing/2014/main" id="{F03B92B4-C05D-3D43-BA6F-A5B5EBA6B37F}"/>
              </a:ext>
            </a:extLst>
          </p:cNvPr>
          <p:cNvSpPr/>
          <p:nvPr/>
        </p:nvSpPr>
        <p:spPr bwMode="auto">
          <a:xfrm rot="16200000">
            <a:off x="9377489" y="4009280"/>
            <a:ext cx="346056" cy="243544"/>
          </a:xfrm>
          <a:prstGeom prst="downArrow">
            <a:avLst/>
          </a:prstGeom>
          <a:solidFill>
            <a:srgbClr val="107C1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Lock" descr="Locked, protected, safe&#10;">
            <a:extLst>
              <a:ext uri="{FF2B5EF4-FFF2-40B4-BE49-F238E27FC236}">
                <a16:creationId xmlns:a16="http://schemas.microsoft.com/office/drawing/2014/main" id="{4934DD31-DC70-264D-8A8B-D0A5385F740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67912" y="5531107"/>
            <a:ext cx="327121" cy="457200"/>
          </a:xfrm>
          <a:custGeom>
            <a:avLst/>
            <a:gdLst>
              <a:gd name="T0" fmla="*/ 239 w 239"/>
              <a:gd name="T1" fmla="*/ 335 h 335"/>
              <a:gd name="T2" fmla="*/ 0 w 239"/>
              <a:gd name="T3" fmla="*/ 335 h 335"/>
              <a:gd name="T4" fmla="*/ 0 w 239"/>
              <a:gd name="T5" fmla="*/ 157 h 335"/>
              <a:gd name="T6" fmla="*/ 239 w 239"/>
              <a:gd name="T7" fmla="*/ 157 h 335"/>
              <a:gd name="T8" fmla="*/ 239 w 239"/>
              <a:gd name="T9" fmla="*/ 335 h 335"/>
              <a:gd name="T10" fmla="*/ 196 w 239"/>
              <a:gd name="T11" fmla="*/ 157 h 335"/>
              <a:gd name="T12" fmla="*/ 196 w 239"/>
              <a:gd name="T13" fmla="*/ 75 h 335"/>
              <a:gd name="T14" fmla="*/ 121 w 239"/>
              <a:gd name="T15" fmla="*/ 0 h 335"/>
              <a:gd name="T16" fmla="*/ 46 w 239"/>
              <a:gd name="T17" fmla="*/ 75 h 335"/>
              <a:gd name="T18" fmla="*/ 46 w 239"/>
              <a:gd name="T19" fmla="*/ 157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9" h="335">
                <a:moveTo>
                  <a:pt x="239" y="335"/>
                </a:moveTo>
                <a:cubicBezTo>
                  <a:pt x="0" y="335"/>
                  <a:pt x="0" y="335"/>
                  <a:pt x="0" y="335"/>
                </a:cubicBezTo>
                <a:cubicBezTo>
                  <a:pt x="0" y="157"/>
                  <a:pt x="0" y="157"/>
                  <a:pt x="0" y="157"/>
                </a:cubicBezTo>
                <a:cubicBezTo>
                  <a:pt x="239" y="157"/>
                  <a:pt x="239" y="157"/>
                  <a:pt x="239" y="157"/>
                </a:cubicBezTo>
                <a:lnTo>
                  <a:pt x="239" y="335"/>
                </a:lnTo>
                <a:close/>
                <a:moveTo>
                  <a:pt x="196" y="157"/>
                </a:moveTo>
                <a:cubicBezTo>
                  <a:pt x="196" y="75"/>
                  <a:pt x="196" y="75"/>
                  <a:pt x="196" y="75"/>
                </a:cubicBezTo>
                <a:cubicBezTo>
                  <a:pt x="196" y="34"/>
                  <a:pt x="163" y="0"/>
                  <a:pt x="121" y="0"/>
                </a:cubicBezTo>
                <a:cubicBezTo>
                  <a:pt x="79" y="0"/>
                  <a:pt x="46" y="34"/>
                  <a:pt x="46" y="75"/>
                </a:cubicBezTo>
                <a:cubicBezTo>
                  <a:pt x="46" y="157"/>
                  <a:pt x="46" y="157"/>
                  <a:pt x="46" y="157"/>
                </a:cubicBezTo>
              </a:path>
            </a:pathLst>
          </a:custGeom>
          <a:noFill/>
          <a:ln w="38100" cap="sq">
            <a:solidFill>
              <a:srgbClr val="0D0D0D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</a:endParaRPr>
          </a:p>
        </p:txBody>
      </p:sp>
      <p:sp>
        <p:nvSpPr>
          <p:cNvPr id="59" name="Lock" descr="Locked, protected, safe&#10;">
            <a:extLst>
              <a:ext uri="{FF2B5EF4-FFF2-40B4-BE49-F238E27FC236}">
                <a16:creationId xmlns:a16="http://schemas.microsoft.com/office/drawing/2014/main" id="{52BCCFD4-34CE-A142-9711-F5366D76A0C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63191" y="2157240"/>
            <a:ext cx="327121" cy="457200"/>
          </a:xfrm>
          <a:custGeom>
            <a:avLst/>
            <a:gdLst>
              <a:gd name="T0" fmla="*/ 239 w 239"/>
              <a:gd name="T1" fmla="*/ 335 h 335"/>
              <a:gd name="T2" fmla="*/ 0 w 239"/>
              <a:gd name="T3" fmla="*/ 335 h 335"/>
              <a:gd name="T4" fmla="*/ 0 w 239"/>
              <a:gd name="T5" fmla="*/ 157 h 335"/>
              <a:gd name="T6" fmla="*/ 239 w 239"/>
              <a:gd name="T7" fmla="*/ 157 h 335"/>
              <a:gd name="T8" fmla="*/ 239 w 239"/>
              <a:gd name="T9" fmla="*/ 335 h 335"/>
              <a:gd name="T10" fmla="*/ 196 w 239"/>
              <a:gd name="T11" fmla="*/ 157 h 335"/>
              <a:gd name="T12" fmla="*/ 196 w 239"/>
              <a:gd name="T13" fmla="*/ 75 h 335"/>
              <a:gd name="T14" fmla="*/ 121 w 239"/>
              <a:gd name="T15" fmla="*/ 0 h 335"/>
              <a:gd name="T16" fmla="*/ 46 w 239"/>
              <a:gd name="T17" fmla="*/ 75 h 335"/>
              <a:gd name="T18" fmla="*/ 46 w 239"/>
              <a:gd name="T19" fmla="*/ 157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9" h="335">
                <a:moveTo>
                  <a:pt x="239" y="335"/>
                </a:moveTo>
                <a:cubicBezTo>
                  <a:pt x="0" y="335"/>
                  <a:pt x="0" y="335"/>
                  <a:pt x="0" y="335"/>
                </a:cubicBezTo>
                <a:cubicBezTo>
                  <a:pt x="0" y="157"/>
                  <a:pt x="0" y="157"/>
                  <a:pt x="0" y="157"/>
                </a:cubicBezTo>
                <a:cubicBezTo>
                  <a:pt x="239" y="157"/>
                  <a:pt x="239" y="157"/>
                  <a:pt x="239" y="157"/>
                </a:cubicBezTo>
                <a:lnTo>
                  <a:pt x="239" y="335"/>
                </a:lnTo>
                <a:close/>
                <a:moveTo>
                  <a:pt x="196" y="157"/>
                </a:moveTo>
                <a:cubicBezTo>
                  <a:pt x="196" y="75"/>
                  <a:pt x="196" y="75"/>
                  <a:pt x="196" y="75"/>
                </a:cubicBezTo>
                <a:cubicBezTo>
                  <a:pt x="196" y="34"/>
                  <a:pt x="163" y="0"/>
                  <a:pt x="121" y="0"/>
                </a:cubicBezTo>
                <a:cubicBezTo>
                  <a:pt x="79" y="0"/>
                  <a:pt x="46" y="34"/>
                  <a:pt x="46" y="75"/>
                </a:cubicBezTo>
                <a:cubicBezTo>
                  <a:pt x="46" y="157"/>
                  <a:pt x="46" y="157"/>
                  <a:pt x="46" y="157"/>
                </a:cubicBezTo>
              </a:path>
            </a:pathLst>
          </a:custGeom>
          <a:noFill/>
          <a:ln w="38100" cap="sq">
            <a:solidFill>
              <a:srgbClr val="0D0D0D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</a:endParaRPr>
          </a:p>
        </p:txBody>
      </p:sp>
      <p:sp>
        <p:nvSpPr>
          <p:cNvPr id="60" name="Lock" descr="Locked, protected, safe&#10;">
            <a:extLst>
              <a:ext uri="{FF2B5EF4-FFF2-40B4-BE49-F238E27FC236}">
                <a16:creationId xmlns:a16="http://schemas.microsoft.com/office/drawing/2014/main" id="{7165993C-AD7C-8F42-B1DB-FA37970351D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556560" y="3867907"/>
            <a:ext cx="327121" cy="457200"/>
          </a:xfrm>
          <a:custGeom>
            <a:avLst/>
            <a:gdLst>
              <a:gd name="T0" fmla="*/ 239 w 239"/>
              <a:gd name="T1" fmla="*/ 335 h 335"/>
              <a:gd name="T2" fmla="*/ 0 w 239"/>
              <a:gd name="T3" fmla="*/ 335 h 335"/>
              <a:gd name="T4" fmla="*/ 0 w 239"/>
              <a:gd name="T5" fmla="*/ 157 h 335"/>
              <a:gd name="T6" fmla="*/ 239 w 239"/>
              <a:gd name="T7" fmla="*/ 157 h 335"/>
              <a:gd name="T8" fmla="*/ 239 w 239"/>
              <a:gd name="T9" fmla="*/ 335 h 335"/>
              <a:gd name="T10" fmla="*/ 196 w 239"/>
              <a:gd name="T11" fmla="*/ 157 h 335"/>
              <a:gd name="T12" fmla="*/ 196 w 239"/>
              <a:gd name="T13" fmla="*/ 75 h 335"/>
              <a:gd name="T14" fmla="*/ 121 w 239"/>
              <a:gd name="T15" fmla="*/ 0 h 335"/>
              <a:gd name="T16" fmla="*/ 46 w 239"/>
              <a:gd name="T17" fmla="*/ 75 h 335"/>
              <a:gd name="T18" fmla="*/ 46 w 239"/>
              <a:gd name="T19" fmla="*/ 157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9" h="335">
                <a:moveTo>
                  <a:pt x="239" y="335"/>
                </a:moveTo>
                <a:cubicBezTo>
                  <a:pt x="0" y="335"/>
                  <a:pt x="0" y="335"/>
                  <a:pt x="0" y="335"/>
                </a:cubicBezTo>
                <a:cubicBezTo>
                  <a:pt x="0" y="157"/>
                  <a:pt x="0" y="157"/>
                  <a:pt x="0" y="157"/>
                </a:cubicBezTo>
                <a:cubicBezTo>
                  <a:pt x="239" y="157"/>
                  <a:pt x="239" y="157"/>
                  <a:pt x="239" y="157"/>
                </a:cubicBezTo>
                <a:lnTo>
                  <a:pt x="239" y="335"/>
                </a:lnTo>
                <a:close/>
                <a:moveTo>
                  <a:pt x="196" y="157"/>
                </a:moveTo>
                <a:cubicBezTo>
                  <a:pt x="196" y="75"/>
                  <a:pt x="196" y="75"/>
                  <a:pt x="196" y="75"/>
                </a:cubicBezTo>
                <a:cubicBezTo>
                  <a:pt x="196" y="34"/>
                  <a:pt x="163" y="0"/>
                  <a:pt x="121" y="0"/>
                </a:cubicBezTo>
                <a:cubicBezTo>
                  <a:pt x="79" y="0"/>
                  <a:pt x="46" y="34"/>
                  <a:pt x="46" y="75"/>
                </a:cubicBezTo>
                <a:cubicBezTo>
                  <a:pt x="46" y="157"/>
                  <a:pt x="46" y="157"/>
                  <a:pt x="46" y="157"/>
                </a:cubicBezTo>
              </a:path>
            </a:pathLst>
          </a:custGeom>
          <a:noFill/>
          <a:ln w="38100" cap="sq">
            <a:solidFill>
              <a:srgbClr val="0D0D0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</a:endParaRPr>
          </a:p>
        </p:txBody>
      </p:sp>
      <p:sp>
        <p:nvSpPr>
          <p:cNvPr id="61" name="Lock" descr="Locked, protected, safe&#10;">
            <a:extLst>
              <a:ext uri="{FF2B5EF4-FFF2-40B4-BE49-F238E27FC236}">
                <a16:creationId xmlns:a16="http://schemas.microsoft.com/office/drawing/2014/main" id="{582C0DA3-93B0-1E47-BBF1-244B318F58B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63921" y="3875434"/>
            <a:ext cx="327121" cy="457200"/>
          </a:xfrm>
          <a:custGeom>
            <a:avLst/>
            <a:gdLst>
              <a:gd name="T0" fmla="*/ 239 w 239"/>
              <a:gd name="T1" fmla="*/ 335 h 335"/>
              <a:gd name="T2" fmla="*/ 0 w 239"/>
              <a:gd name="T3" fmla="*/ 335 h 335"/>
              <a:gd name="T4" fmla="*/ 0 w 239"/>
              <a:gd name="T5" fmla="*/ 157 h 335"/>
              <a:gd name="T6" fmla="*/ 239 w 239"/>
              <a:gd name="T7" fmla="*/ 157 h 335"/>
              <a:gd name="T8" fmla="*/ 239 w 239"/>
              <a:gd name="T9" fmla="*/ 335 h 335"/>
              <a:gd name="T10" fmla="*/ 196 w 239"/>
              <a:gd name="T11" fmla="*/ 157 h 335"/>
              <a:gd name="T12" fmla="*/ 196 w 239"/>
              <a:gd name="T13" fmla="*/ 75 h 335"/>
              <a:gd name="T14" fmla="*/ 121 w 239"/>
              <a:gd name="T15" fmla="*/ 0 h 335"/>
              <a:gd name="T16" fmla="*/ 46 w 239"/>
              <a:gd name="T17" fmla="*/ 75 h 335"/>
              <a:gd name="T18" fmla="*/ 46 w 239"/>
              <a:gd name="T19" fmla="*/ 157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9" h="335">
                <a:moveTo>
                  <a:pt x="239" y="335"/>
                </a:moveTo>
                <a:cubicBezTo>
                  <a:pt x="0" y="335"/>
                  <a:pt x="0" y="335"/>
                  <a:pt x="0" y="335"/>
                </a:cubicBezTo>
                <a:cubicBezTo>
                  <a:pt x="0" y="157"/>
                  <a:pt x="0" y="157"/>
                  <a:pt x="0" y="157"/>
                </a:cubicBezTo>
                <a:cubicBezTo>
                  <a:pt x="239" y="157"/>
                  <a:pt x="239" y="157"/>
                  <a:pt x="239" y="157"/>
                </a:cubicBezTo>
                <a:lnTo>
                  <a:pt x="239" y="335"/>
                </a:lnTo>
                <a:close/>
                <a:moveTo>
                  <a:pt x="196" y="157"/>
                </a:moveTo>
                <a:cubicBezTo>
                  <a:pt x="196" y="75"/>
                  <a:pt x="196" y="75"/>
                  <a:pt x="196" y="75"/>
                </a:cubicBezTo>
                <a:cubicBezTo>
                  <a:pt x="196" y="34"/>
                  <a:pt x="163" y="0"/>
                  <a:pt x="121" y="0"/>
                </a:cubicBezTo>
                <a:cubicBezTo>
                  <a:pt x="79" y="0"/>
                  <a:pt x="46" y="34"/>
                  <a:pt x="46" y="75"/>
                </a:cubicBezTo>
                <a:cubicBezTo>
                  <a:pt x="46" y="157"/>
                  <a:pt x="46" y="157"/>
                  <a:pt x="46" y="157"/>
                </a:cubicBezTo>
              </a:path>
            </a:pathLst>
          </a:custGeom>
          <a:noFill/>
          <a:ln w="38100" cap="sq">
            <a:solidFill>
              <a:srgbClr val="0D0D0D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4CABF98-EEE6-9D4A-B264-ADAF9987DF91}"/>
              </a:ext>
            </a:extLst>
          </p:cNvPr>
          <p:cNvSpPr/>
          <p:nvPr/>
        </p:nvSpPr>
        <p:spPr bwMode="auto">
          <a:xfrm rot="5400000">
            <a:off x="3719031" y="2749524"/>
            <a:ext cx="5207622" cy="2732048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9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410826-1119-7A4C-B1B6-186970AF825F}"/>
              </a:ext>
            </a:extLst>
          </p:cNvPr>
          <p:cNvSpPr/>
          <p:nvPr/>
        </p:nvSpPr>
        <p:spPr bwMode="auto">
          <a:xfrm rot="5400000">
            <a:off x="5567679" y="1421025"/>
            <a:ext cx="1506873" cy="2189821"/>
          </a:xfrm>
          <a:prstGeom prst="rect">
            <a:avLst/>
          </a:prstGeom>
          <a:solidFill>
            <a:srgbClr val="D73B0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95255E8-B9A6-224D-A4D5-8779BB1456E9}"/>
              </a:ext>
            </a:extLst>
          </p:cNvPr>
          <p:cNvSpPr/>
          <p:nvPr/>
        </p:nvSpPr>
        <p:spPr bwMode="auto">
          <a:xfrm rot="5400000">
            <a:off x="5567679" y="3020534"/>
            <a:ext cx="1506873" cy="2189821"/>
          </a:xfrm>
          <a:prstGeom prst="rect">
            <a:avLst/>
          </a:prstGeom>
          <a:solidFill>
            <a:srgbClr val="107C1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5054D60-E4D6-834C-AC22-544F103D1F9A}"/>
              </a:ext>
            </a:extLst>
          </p:cNvPr>
          <p:cNvSpPr/>
          <p:nvPr/>
        </p:nvSpPr>
        <p:spPr bwMode="auto">
          <a:xfrm rot="5400000">
            <a:off x="5567680" y="4620042"/>
            <a:ext cx="1506873" cy="2189821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86F802D-F36E-4B4A-8A7F-7DFD08EEB9CC}"/>
              </a:ext>
            </a:extLst>
          </p:cNvPr>
          <p:cNvSpPr txBox="1"/>
          <p:nvPr/>
        </p:nvSpPr>
        <p:spPr>
          <a:xfrm>
            <a:off x="5226204" y="1913269"/>
            <a:ext cx="2189822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Developer portal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C33977F-007A-2344-B8E5-20DFBC808760}"/>
              </a:ext>
            </a:extLst>
          </p:cNvPr>
          <p:cNvSpPr txBox="1"/>
          <p:nvPr/>
        </p:nvSpPr>
        <p:spPr>
          <a:xfrm>
            <a:off x="5226205" y="5042068"/>
            <a:ext cx="2189821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Azure portal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5F462BA-41D3-A84F-808A-3C4952EFB653}"/>
              </a:ext>
            </a:extLst>
          </p:cNvPr>
          <p:cNvSpPr txBox="1"/>
          <p:nvPr/>
        </p:nvSpPr>
        <p:spPr>
          <a:xfrm>
            <a:off x="5226205" y="3474085"/>
            <a:ext cx="2189822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Gateway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DBBAFF0-8B77-D04B-8C64-840A4D591C22}"/>
              </a:ext>
            </a:extLst>
          </p:cNvPr>
          <p:cNvSpPr txBox="1"/>
          <p:nvPr/>
        </p:nvSpPr>
        <p:spPr>
          <a:xfrm flipH="1">
            <a:off x="5226201" y="5732786"/>
            <a:ext cx="21898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 i="1">
                <a:solidFill>
                  <a:srgbClr val="FFFFFF"/>
                </a:solidFill>
                <a:latin typeface="Segoe UI Light"/>
              </a:rPr>
              <a:t>Publish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657BD8B-8999-CE4D-A9FE-0820AECA4C02}"/>
              </a:ext>
            </a:extLst>
          </p:cNvPr>
          <p:cNvSpPr txBox="1"/>
          <p:nvPr/>
        </p:nvSpPr>
        <p:spPr>
          <a:xfrm flipH="1">
            <a:off x="5232783" y="4189527"/>
            <a:ext cx="218324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 i="1">
                <a:solidFill>
                  <a:srgbClr val="FFFFFF"/>
                </a:solidFill>
                <a:latin typeface="Segoe UI Light"/>
              </a:rPr>
              <a:t>Mediate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EF491A8-84E6-BE48-9653-5B0E2611A42B}"/>
              </a:ext>
            </a:extLst>
          </p:cNvPr>
          <p:cNvSpPr txBox="1"/>
          <p:nvPr/>
        </p:nvSpPr>
        <p:spPr>
          <a:xfrm flipH="1">
            <a:off x="5226202" y="2616881"/>
            <a:ext cx="2189823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 i="1">
                <a:solidFill>
                  <a:srgbClr val="FFFFFF"/>
                </a:solidFill>
                <a:latin typeface="Segoe UI Light"/>
              </a:rPr>
              <a:t>Consume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7BA5406-A6AD-D747-BE20-C95C562228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527" y="1078156"/>
            <a:ext cx="645124" cy="64512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C79DB325-8ECC-A345-976F-7EFBAAF28249}"/>
              </a:ext>
            </a:extLst>
          </p:cNvPr>
          <p:cNvGrpSpPr/>
          <p:nvPr/>
        </p:nvGrpSpPr>
        <p:grpSpPr>
          <a:xfrm>
            <a:off x="371070" y="1707673"/>
            <a:ext cx="2137149" cy="1491602"/>
            <a:chOff x="609839" y="3686873"/>
            <a:chExt cx="2137149" cy="149160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14EAD04-3D4C-CB47-8CCC-65937D9D4B9E}"/>
                </a:ext>
              </a:extLst>
            </p:cNvPr>
            <p:cNvSpPr txBox="1"/>
            <p:nvPr/>
          </p:nvSpPr>
          <p:spPr>
            <a:xfrm flipH="1">
              <a:off x="609839" y="4689110"/>
              <a:ext cx="2137149" cy="4893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D73B01"/>
                  </a:solidFill>
                  <a:effectLst/>
                  <a:uLnTx/>
                  <a:uFillTx/>
                  <a:latin typeface="Segoe UI Light"/>
                </a:rPr>
                <a:t>App developers</a:t>
              </a:r>
            </a:p>
          </p:txBody>
        </p:sp>
        <p:sp>
          <p:nvSpPr>
            <p:cNvPr id="75" name="people_7" title="Icon of two people">
              <a:extLst>
                <a:ext uri="{FF2B5EF4-FFF2-40B4-BE49-F238E27FC236}">
                  <a16:creationId xmlns:a16="http://schemas.microsoft.com/office/drawing/2014/main" id="{5748CCDB-6CE4-5A4C-90C4-7F4C7F3F02F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9001" y="3686873"/>
              <a:ext cx="898828" cy="981250"/>
            </a:xfrm>
            <a:custGeom>
              <a:avLst/>
              <a:gdLst>
                <a:gd name="T0" fmla="*/ 26 w 316"/>
                <a:gd name="T1" fmla="*/ 200 h 345"/>
                <a:gd name="T2" fmla="*/ 85 w 316"/>
                <a:gd name="T3" fmla="*/ 141 h 345"/>
                <a:gd name="T4" fmla="*/ 144 w 316"/>
                <a:gd name="T5" fmla="*/ 200 h 345"/>
                <a:gd name="T6" fmla="*/ 85 w 316"/>
                <a:gd name="T7" fmla="*/ 259 h 345"/>
                <a:gd name="T8" fmla="*/ 26 w 316"/>
                <a:gd name="T9" fmla="*/ 200 h 345"/>
                <a:gd name="T10" fmla="*/ 172 w 316"/>
                <a:gd name="T11" fmla="*/ 345 h 345"/>
                <a:gd name="T12" fmla="*/ 86 w 316"/>
                <a:gd name="T13" fmla="*/ 259 h 345"/>
                <a:gd name="T14" fmla="*/ 0 w 316"/>
                <a:gd name="T15" fmla="*/ 345 h 345"/>
                <a:gd name="T16" fmla="*/ 229 w 316"/>
                <a:gd name="T17" fmla="*/ 118 h 345"/>
                <a:gd name="T18" fmla="*/ 288 w 316"/>
                <a:gd name="T19" fmla="*/ 59 h 345"/>
                <a:gd name="T20" fmla="*/ 229 w 316"/>
                <a:gd name="T21" fmla="*/ 0 h 345"/>
                <a:gd name="T22" fmla="*/ 170 w 316"/>
                <a:gd name="T23" fmla="*/ 59 h 345"/>
                <a:gd name="T24" fmla="*/ 229 w 316"/>
                <a:gd name="T25" fmla="*/ 118 h 345"/>
                <a:gd name="T26" fmla="*/ 316 w 316"/>
                <a:gd name="T27" fmla="*/ 204 h 345"/>
                <a:gd name="T28" fmla="*/ 230 w 316"/>
                <a:gd name="T29" fmla="*/ 118 h 345"/>
                <a:gd name="T30" fmla="*/ 144 w 316"/>
                <a:gd name="T31" fmla="*/ 20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6" h="345">
                  <a:moveTo>
                    <a:pt x="26" y="200"/>
                  </a:moveTo>
                  <a:cubicBezTo>
                    <a:pt x="26" y="167"/>
                    <a:pt x="52" y="141"/>
                    <a:pt x="85" y="141"/>
                  </a:cubicBezTo>
                  <a:cubicBezTo>
                    <a:pt x="117" y="141"/>
                    <a:pt x="144" y="167"/>
                    <a:pt x="144" y="200"/>
                  </a:cubicBezTo>
                  <a:cubicBezTo>
                    <a:pt x="144" y="233"/>
                    <a:pt x="117" y="259"/>
                    <a:pt x="85" y="259"/>
                  </a:cubicBezTo>
                  <a:cubicBezTo>
                    <a:pt x="52" y="259"/>
                    <a:pt x="26" y="233"/>
                    <a:pt x="26" y="200"/>
                  </a:cubicBezTo>
                  <a:close/>
                  <a:moveTo>
                    <a:pt x="172" y="345"/>
                  </a:moveTo>
                  <a:cubicBezTo>
                    <a:pt x="172" y="298"/>
                    <a:pt x="133" y="259"/>
                    <a:pt x="86" y="259"/>
                  </a:cubicBezTo>
                  <a:cubicBezTo>
                    <a:pt x="38" y="259"/>
                    <a:pt x="0" y="298"/>
                    <a:pt x="0" y="345"/>
                  </a:cubicBezTo>
                  <a:moveTo>
                    <a:pt x="229" y="118"/>
                  </a:moveTo>
                  <a:cubicBezTo>
                    <a:pt x="261" y="118"/>
                    <a:pt x="288" y="92"/>
                    <a:pt x="288" y="59"/>
                  </a:cubicBezTo>
                  <a:cubicBezTo>
                    <a:pt x="288" y="26"/>
                    <a:pt x="261" y="0"/>
                    <a:pt x="229" y="0"/>
                  </a:cubicBezTo>
                  <a:cubicBezTo>
                    <a:pt x="196" y="0"/>
                    <a:pt x="170" y="26"/>
                    <a:pt x="170" y="59"/>
                  </a:cubicBezTo>
                  <a:cubicBezTo>
                    <a:pt x="170" y="92"/>
                    <a:pt x="196" y="118"/>
                    <a:pt x="229" y="118"/>
                  </a:cubicBezTo>
                  <a:close/>
                  <a:moveTo>
                    <a:pt x="316" y="204"/>
                  </a:moveTo>
                  <a:cubicBezTo>
                    <a:pt x="316" y="157"/>
                    <a:pt x="277" y="118"/>
                    <a:pt x="230" y="118"/>
                  </a:cubicBezTo>
                  <a:cubicBezTo>
                    <a:pt x="182" y="118"/>
                    <a:pt x="144" y="157"/>
                    <a:pt x="144" y="204"/>
                  </a:cubicBezTo>
                </a:path>
              </a:pathLst>
            </a:custGeom>
            <a:noFill/>
            <a:ln w="47625" cap="sq">
              <a:solidFill>
                <a:srgbClr val="D7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EAA892A-6AB5-2F4A-8774-8B26FB7F5DEC}"/>
              </a:ext>
            </a:extLst>
          </p:cNvPr>
          <p:cNvGrpSpPr/>
          <p:nvPr/>
        </p:nvGrpSpPr>
        <p:grpSpPr>
          <a:xfrm>
            <a:off x="363190" y="5016667"/>
            <a:ext cx="2137150" cy="1486946"/>
            <a:chOff x="9565929" y="3686873"/>
            <a:chExt cx="2137150" cy="1486946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C80F328-D26B-E346-91DB-47EC601A7F19}"/>
                </a:ext>
              </a:extLst>
            </p:cNvPr>
            <p:cNvSpPr txBox="1"/>
            <p:nvPr/>
          </p:nvSpPr>
          <p:spPr>
            <a:xfrm flipH="1">
              <a:off x="9565929" y="4684454"/>
              <a:ext cx="2137150" cy="4893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/>
                </a:rPr>
                <a:t>API publishers</a:t>
              </a:r>
            </a:p>
          </p:txBody>
        </p:sp>
        <p:sp>
          <p:nvSpPr>
            <p:cNvPr id="78" name="people_7" title="Icon of two people">
              <a:extLst>
                <a:ext uri="{FF2B5EF4-FFF2-40B4-BE49-F238E27FC236}">
                  <a16:creationId xmlns:a16="http://schemas.microsoft.com/office/drawing/2014/main" id="{FFBBEB6B-5CB1-9C46-96C0-7A32710B6EB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185091" y="3686873"/>
              <a:ext cx="898828" cy="981250"/>
            </a:xfrm>
            <a:custGeom>
              <a:avLst/>
              <a:gdLst>
                <a:gd name="T0" fmla="*/ 26 w 316"/>
                <a:gd name="T1" fmla="*/ 200 h 345"/>
                <a:gd name="T2" fmla="*/ 85 w 316"/>
                <a:gd name="T3" fmla="*/ 141 h 345"/>
                <a:gd name="T4" fmla="*/ 144 w 316"/>
                <a:gd name="T5" fmla="*/ 200 h 345"/>
                <a:gd name="T6" fmla="*/ 85 w 316"/>
                <a:gd name="T7" fmla="*/ 259 h 345"/>
                <a:gd name="T8" fmla="*/ 26 w 316"/>
                <a:gd name="T9" fmla="*/ 200 h 345"/>
                <a:gd name="T10" fmla="*/ 172 w 316"/>
                <a:gd name="T11" fmla="*/ 345 h 345"/>
                <a:gd name="T12" fmla="*/ 86 w 316"/>
                <a:gd name="T13" fmla="*/ 259 h 345"/>
                <a:gd name="T14" fmla="*/ 0 w 316"/>
                <a:gd name="T15" fmla="*/ 345 h 345"/>
                <a:gd name="T16" fmla="*/ 229 w 316"/>
                <a:gd name="T17" fmla="*/ 118 h 345"/>
                <a:gd name="T18" fmla="*/ 288 w 316"/>
                <a:gd name="T19" fmla="*/ 59 h 345"/>
                <a:gd name="T20" fmla="*/ 229 w 316"/>
                <a:gd name="T21" fmla="*/ 0 h 345"/>
                <a:gd name="T22" fmla="*/ 170 w 316"/>
                <a:gd name="T23" fmla="*/ 59 h 345"/>
                <a:gd name="T24" fmla="*/ 229 w 316"/>
                <a:gd name="T25" fmla="*/ 118 h 345"/>
                <a:gd name="T26" fmla="*/ 316 w 316"/>
                <a:gd name="T27" fmla="*/ 204 h 345"/>
                <a:gd name="T28" fmla="*/ 230 w 316"/>
                <a:gd name="T29" fmla="*/ 118 h 345"/>
                <a:gd name="T30" fmla="*/ 144 w 316"/>
                <a:gd name="T31" fmla="*/ 20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6" h="345">
                  <a:moveTo>
                    <a:pt x="26" y="200"/>
                  </a:moveTo>
                  <a:cubicBezTo>
                    <a:pt x="26" y="167"/>
                    <a:pt x="52" y="141"/>
                    <a:pt x="85" y="141"/>
                  </a:cubicBezTo>
                  <a:cubicBezTo>
                    <a:pt x="117" y="141"/>
                    <a:pt x="144" y="167"/>
                    <a:pt x="144" y="200"/>
                  </a:cubicBezTo>
                  <a:cubicBezTo>
                    <a:pt x="144" y="233"/>
                    <a:pt x="117" y="259"/>
                    <a:pt x="85" y="259"/>
                  </a:cubicBezTo>
                  <a:cubicBezTo>
                    <a:pt x="52" y="259"/>
                    <a:pt x="26" y="233"/>
                    <a:pt x="26" y="200"/>
                  </a:cubicBezTo>
                  <a:close/>
                  <a:moveTo>
                    <a:pt x="172" y="345"/>
                  </a:moveTo>
                  <a:cubicBezTo>
                    <a:pt x="172" y="298"/>
                    <a:pt x="133" y="259"/>
                    <a:pt x="86" y="259"/>
                  </a:cubicBezTo>
                  <a:cubicBezTo>
                    <a:pt x="38" y="259"/>
                    <a:pt x="0" y="298"/>
                    <a:pt x="0" y="345"/>
                  </a:cubicBezTo>
                  <a:moveTo>
                    <a:pt x="229" y="118"/>
                  </a:moveTo>
                  <a:cubicBezTo>
                    <a:pt x="261" y="118"/>
                    <a:pt x="288" y="92"/>
                    <a:pt x="288" y="59"/>
                  </a:cubicBezTo>
                  <a:cubicBezTo>
                    <a:pt x="288" y="26"/>
                    <a:pt x="261" y="0"/>
                    <a:pt x="229" y="0"/>
                  </a:cubicBezTo>
                  <a:cubicBezTo>
                    <a:pt x="196" y="0"/>
                    <a:pt x="170" y="26"/>
                    <a:pt x="170" y="59"/>
                  </a:cubicBezTo>
                  <a:cubicBezTo>
                    <a:pt x="170" y="92"/>
                    <a:pt x="196" y="118"/>
                    <a:pt x="229" y="118"/>
                  </a:cubicBezTo>
                  <a:close/>
                  <a:moveTo>
                    <a:pt x="316" y="204"/>
                  </a:moveTo>
                  <a:cubicBezTo>
                    <a:pt x="316" y="157"/>
                    <a:pt x="277" y="118"/>
                    <a:pt x="230" y="118"/>
                  </a:cubicBezTo>
                  <a:cubicBezTo>
                    <a:pt x="182" y="118"/>
                    <a:pt x="144" y="157"/>
                    <a:pt x="144" y="204"/>
                  </a:cubicBezTo>
                </a:path>
              </a:pathLst>
            </a:custGeom>
            <a:noFill/>
            <a:ln w="47625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C346DC4-8200-5A43-9165-B26287BA2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and protection</a:t>
            </a:r>
          </a:p>
        </p:txBody>
      </p:sp>
    </p:spTree>
    <p:extLst>
      <p:ext uri="{BB962C8B-B14F-4D97-AF65-F5344CB8AC3E}">
        <p14:creationId xmlns:p14="http://schemas.microsoft.com/office/powerpoint/2010/main" val="388503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VNETs and Hybrid</a:t>
            </a:r>
          </a:p>
        </p:txBody>
      </p:sp>
      <p:sp>
        <p:nvSpPr>
          <p:cNvPr id="4" name="Rectangle 3"/>
          <p:cNvSpPr/>
          <p:nvPr/>
        </p:nvSpPr>
        <p:spPr bwMode="auto">
          <a:xfrm rot="5400000">
            <a:off x="4039658" y="2543977"/>
            <a:ext cx="5207622" cy="273204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 rot="5400000">
            <a:off x="5888306" y="1215478"/>
            <a:ext cx="1506873" cy="2189821"/>
          </a:xfrm>
          <a:prstGeom prst="rect">
            <a:avLst/>
          </a:prstGeom>
          <a:solidFill>
            <a:srgbClr val="DB47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5400000">
            <a:off x="5888306" y="2814987"/>
            <a:ext cx="1506873" cy="2189821"/>
          </a:xfrm>
          <a:prstGeom prst="rect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 rot="5400000">
            <a:off x="5888307" y="4414495"/>
            <a:ext cx="1506873" cy="2189821"/>
          </a:xfrm>
          <a:prstGeom prst="rect">
            <a:avLst/>
          </a:prstGeom>
          <a:solidFill>
            <a:srgbClr val="4885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85" y="1560381"/>
            <a:ext cx="1239825" cy="12398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150342" y="5902452"/>
            <a:ext cx="2608097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API managers and developers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371898" y="2670027"/>
            <a:ext cx="2137149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App developers</a:t>
            </a:r>
          </a:p>
        </p:txBody>
      </p:sp>
      <p:sp>
        <p:nvSpPr>
          <p:cNvPr id="13" name="TextBox 12"/>
          <p:cNvSpPr txBox="1"/>
          <p:nvPr/>
        </p:nvSpPr>
        <p:spPr>
          <a:xfrm flipH="1">
            <a:off x="9765648" y="5435546"/>
            <a:ext cx="246716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APIs on Azure and outside</a:t>
            </a:r>
          </a:p>
        </p:txBody>
      </p:sp>
      <p:sp>
        <p:nvSpPr>
          <p:cNvPr id="14" name="Down Arrow 13"/>
          <p:cNvSpPr/>
          <p:nvPr/>
        </p:nvSpPr>
        <p:spPr bwMode="auto">
          <a:xfrm rot="16200000">
            <a:off x="2153391" y="5432388"/>
            <a:ext cx="346056" cy="243544"/>
          </a:xfrm>
          <a:prstGeom prst="downArrow">
            <a:avLst/>
          </a:prstGeom>
          <a:solidFill>
            <a:srgbClr val="4885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 rot="16200000">
            <a:off x="2148194" y="2126570"/>
            <a:ext cx="346056" cy="243544"/>
          </a:xfrm>
          <a:prstGeom prst="downArrow">
            <a:avLst/>
          </a:prstGeom>
          <a:solidFill>
            <a:srgbClr val="DB47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36" y="4810229"/>
            <a:ext cx="1277551" cy="127755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709" y="4543619"/>
            <a:ext cx="607919" cy="6079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750" y="3665202"/>
            <a:ext cx="607919" cy="6079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672" y="4580603"/>
            <a:ext cx="810286" cy="7339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672" y="2873308"/>
            <a:ext cx="607919" cy="6079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524" y="2868252"/>
            <a:ext cx="780288" cy="7802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duotone>
              <a:srgbClr val="D2D2D2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634" y="3289345"/>
            <a:ext cx="1470573" cy="147057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546831" y="1707722"/>
            <a:ext cx="2189822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Developer portal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46832" y="4836521"/>
            <a:ext cx="2189821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Azure portal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46832" y="3268538"/>
            <a:ext cx="2189822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Gateway</a:t>
            </a:r>
          </a:p>
        </p:txBody>
      </p:sp>
      <p:sp>
        <p:nvSpPr>
          <p:cNvPr id="27" name="TextBox 26"/>
          <p:cNvSpPr txBox="1"/>
          <p:nvPr/>
        </p:nvSpPr>
        <p:spPr>
          <a:xfrm flipH="1">
            <a:off x="5546828" y="5527239"/>
            <a:ext cx="21898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chemeClr val="bg1"/>
                </a:solidFill>
                <a:latin typeface="+mj-lt"/>
              </a:rPr>
              <a:t>Publish</a:t>
            </a:r>
          </a:p>
        </p:txBody>
      </p:sp>
      <p:sp>
        <p:nvSpPr>
          <p:cNvPr id="28" name="TextBox 27"/>
          <p:cNvSpPr txBox="1"/>
          <p:nvPr/>
        </p:nvSpPr>
        <p:spPr>
          <a:xfrm flipH="1">
            <a:off x="5553410" y="3983980"/>
            <a:ext cx="218324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chemeClr val="bg1"/>
                </a:solidFill>
                <a:latin typeface="+mj-lt"/>
              </a:rPr>
              <a:t>Mediate</a:t>
            </a:r>
          </a:p>
        </p:txBody>
      </p:sp>
      <p:sp>
        <p:nvSpPr>
          <p:cNvPr id="29" name="TextBox 28"/>
          <p:cNvSpPr txBox="1"/>
          <p:nvPr/>
        </p:nvSpPr>
        <p:spPr>
          <a:xfrm flipH="1">
            <a:off x="5546829" y="2411334"/>
            <a:ext cx="2189823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chemeClr val="bg1"/>
                </a:solidFill>
                <a:latin typeface="+mj-lt"/>
              </a:rPr>
              <a:t>Consume</a:t>
            </a:r>
          </a:p>
        </p:txBody>
      </p:sp>
      <p:sp>
        <p:nvSpPr>
          <p:cNvPr id="30" name="Down Arrow 29"/>
          <p:cNvSpPr/>
          <p:nvPr/>
        </p:nvSpPr>
        <p:spPr bwMode="auto">
          <a:xfrm rot="16200000">
            <a:off x="9377489" y="3803733"/>
            <a:ext cx="346056" cy="243544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154" y="872609"/>
            <a:ext cx="645124" cy="645124"/>
          </a:xfrm>
          <a:prstGeom prst="rect">
            <a:avLst/>
          </a:prstGeom>
        </p:spPr>
      </p:pic>
      <p:sp>
        <p:nvSpPr>
          <p:cNvPr id="46" name="Down Arrow 45"/>
          <p:cNvSpPr/>
          <p:nvPr/>
        </p:nvSpPr>
        <p:spPr bwMode="auto">
          <a:xfrm rot="16200000">
            <a:off x="2148194" y="3753100"/>
            <a:ext cx="346056" cy="243544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 flipH="1">
            <a:off x="289946" y="4380896"/>
            <a:ext cx="2448393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1</a:t>
            </a:r>
            <a:r>
              <a:rPr lang="en-US" sz="1400" baseline="30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st</a:t>
            </a: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and 3</a:t>
            </a:r>
            <a:r>
              <a:rPr lang="en-US" sz="1400" baseline="30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rd</a:t>
            </a: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party apps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1" y="3178177"/>
            <a:ext cx="1378005" cy="137800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08" y="3651692"/>
            <a:ext cx="607919" cy="60791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 flipH="1">
            <a:off x="10036033" y="2877211"/>
            <a:ext cx="848103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>
                <a:solidFill>
                  <a:srgbClr val="0179D6"/>
                </a:solidFill>
                <a:latin typeface="+mj-lt"/>
              </a:rPr>
              <a:t>VNET</a:t>
            </a:r>
            <a:endParaRPr lang="en-US" sz="1400" b="1" dirty="0">
              <a:solidFill>
                <a:srgbClr val="0179D6"/>
              </a:soli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9754780" y="2925991"/>
            <a:ext cx="992938" cy="1944269"/>
          </a:xfrm>
          <a:prstGeom prst="rect">
            <a:avLst/>
          </a:prstGeom>
          <a:noFill/>
          <a:ln w="28575">
            <a:solidFill>
              <a:srgbClr val="0179D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99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/>
      <p:bldP spid="11" grpId="0"/>
      <p:bldP spid="13" grpId="0"/>
      <p:bldP spid="14" grpId="0" animBg="1"/>
      <p:bldP spid="15" grpId="0" animBg="1"/>
      <p:bldP spid="24" grpId="0"/>
      <p:bldP spid="25" grpId="0"/>
      <p:bldP spid="27" grpId="0"/>
      <p:bldP spid="29" grpId="0"/>
      <p:bldP spid="32" grpId="0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VNETs and Hybrid</a:t>
            </a:r>
          </a:p>
        </p:txBody>
      </p:sp>
      <p:sp>
        <p:nvSpPr>
          <p:cNvPr id="4" name="Rectangle 3"/>
          <p:cNvSpPr/>
          <p:nvPr/>
        </p:nvSpPr>
        <p:spPr bwMode="auto">
          <a:xfrm rot="5400000">
            <a:off x="4039658" y="2543977"/>
            <a:ext cx="5207622" cy="273204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5400000">
            <a:off x="5888306" y="2814987"/>
            <a:ext cx="1506873" cy="2189821"/>
          </a:xfrm>
          <a:prstGeom prst="rect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46832" y="3268538"/>
            <a:ext cx="2189822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Gateway</a:t>
            </a:r>
          </a:p>
        </p:txBody>
      </p:sp>
      <p:sp>
        <p:nvSpPr>
          <p:cNvPr id="28" name="TextBox 27"/>
          <p:cNvSpPr txBox="1"/>
          <p:nvPr/>
        </p:nvSpPr>
        <p:spPr>
          <a:xfrm flipH="1">
            <a:off x="5553410" y="3983980"/>
            <a:ext cx="218324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chemeClr val="bg1"/>
                </a:solidFill>
                <a:latin typeface="+mj-lt"/>
              </a:rPr>
              <a:t>Mediate</a:t>
            </a:r>
          </a:p>
        </p:txBody>
      </p:sp>
      <p:sp>
        <p:nvSpPr>
          <p:cNvPr id="30" name="Down Arrow 29"/>
          <p:cNvSpPr/>
          <p:nvPr/>
        </p:nvSpPr>
        <p:spPr bwMode="auto">
          <a:xfrm rot="16200000">
            <a:off x="9377489" y="3803733"/>
            <a:ext cx="346056" cy="243544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154" y="872609"/>
            <a:ext cx="645124" cy="645124"/>
          </a:xfrm>
          <a:prstGeom prst="rect">
            <a:avLst/>
          </a:prstGeom>
        </p:spPr>
      </p:pic>
      <p:sp>
        <p:nvSpPr>
          <p:cNvPr id="46" name="Down Arrow 45"/>
          <p:cNvSpPr/>
          <p:nvPr/>
        </p:nvSpPr>
        <p:spPr bwMode="auto">
          <a:xfrm rot="16200000">
            <a:off x="2148194" y="3753100"/>
            <a:ext cx="346056" cy="243544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 flipH="1">
            <a:off x="289946" y="4380896"/>
            <a:ext cx="2448393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1</a:t>
            </a:r>
            <a:r>
              <a:rPr lang="en-US" sz="1400" baseline="30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st</a:t>
            </a: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and 3</a:t>
            </a:r>
            <a:r>
              <a:rPr lang="en-US" sz="1400" baseline="30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rd</a:t>
            </a: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party apps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1" y="3178177"/>
            <a:ext cx="1378005" cy="13780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08" y="3651692"/>
            <a:ext cx="607919" cy="6079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5048153" y="2925992"/>
            <a:ext cx="5699564" cy="1944269"/>
          </a:xfrm>
          <a:prstGeom prst="rect">
            <a:avLst/>
          </a:prstGeom>
          <a:noFill/>
          <a:ln w="28575">
            <a:solidFill>
              <a:srgbClr val="0179D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3967090" y="2925991"/>
            <a:ext cx="6780628" cy="1944269"/>
          </a:xfrm>
          <a:prstGeom prst="rect">
            <a:avLst/>
          </a:prstGeom>
          <a:noFill/>
          <a:ln w="28575">
            <a:solidFill>
              <a:srgbClr val="0179D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4196382" y="3469429"/>
            <a:ext cx="1007105" cy="909733"/>
            <a:chOff x="3706490" y="3311319"/>
            <a:chExt cx="678160" cy="612592"/>
          </a:xfrm>
          <a:noFill/>
        </p:grpSpPr>
        <p:sp>
          <p:nvSpPr>
            <p:cNvPr id="45" name="Rectangle 44"/>
            <p:cNvSpPr/>
            <p:nvPr/>
          </p:nvSpPr>
          <p:spPr bwMode="auto">
            <a:xfrm>
              <a:off x="3706490" y="3311319"/>
              <a:ext cx="678160" cy="612592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299" y="3385344"/>
              <a:ext cx="464541" cy="464541"/>
            </a:xfrm>
            <a:prstGeom prst="rect">
              <a:avLst/>
            </a:prstGeom>
            <a:grpFill/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6">
            <a:duotone>
              <a:srgbClr val="D2D2D2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978" y="833534"/>
            <a:ext cx="1470573" cy="1470573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9417714" y="1753275"/>
            <a:ext cx="1161744" cy="1049421"/>
            <a:chOff x="8278263" y="5986583"/>
            <a:chExt cx="678160" cy="612592"/>
          </a:xfrm>
          <a:noFill/>
        </p:grpSpPr>
        <p:sp>
          <p:nvSpPr>
            <p:cNvPr id="54" name="Rectangle 53"/>
            <p:cNvSpPr/>
            <p:nvPr/>
          </p:nvSpPr>
          <p:spPr bwMode="auto">
            <a:xfrm>
              <a:off x="8278263" y="5986583"/>
              <a:ext cx="678160" cy="612592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8461" y="6073997"/>
              <a:ext cx="437763" cy="437763"/>
            </a:xfrm>
            <a:prstGeom prst="rect">
              <a:avLst/>
            </a:prstGeom>
            <a:grpFill/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134" y="2288098"/>
            <a:ext cx="776844" cy="776844"/>
          </a:xfrm>
          <a:prstGeom prst="rect">
            <a:avLst/>
          </a:prstGeom>
        </p:spPr>
      </p:pic>
      <p:sp>
        <p:nvSpPr>
          <p:cNvPr id="56" name="Down Arrow 55"/>
          <p:cNvSpPr/>
          <p:nvPr/>
        </p:nvSpPr>
        <p:spPr bwMode="auto">
          <a:xfrm rot="13334853">
            <a:off x="8426339" y="3134661"/>
            <a:ext cx="346056" cy="243544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 flipH="1">
            <a:off x="8798083" y="1828507"/>
            <a:ext cx="848103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>
                <a:solidFill>
                  <a:srgbClr val="0179D6"/>
                </a:solidFill>
                <a:latin typeface="+mj-lt"/>
              </a:rPr>
              <a:t>VPN</a:t>
            </a:r>
            <a:endParaRPr lang="en-US" sz="1400" b="1" dirty="0">
              <a:solidFill>
                <a:srgbClr val="0179D6"/>
              </a:solidFill>
              <a:latin typeface="+mj-lt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9088100" y="1663201"/>
            <a:ext cx="995431" cy="1029870"/>
          </a:xfrm>
          <a:prstGeom prst="line">
            <a:avLst/>
          </a:prstGeom>
          <a:ln w="28575">
            <a:solidFill>
              <a:srgbClr val="3BBA55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9088099" y="1656366"/>
            <a:ext cx="995431" cy="1029870"/>
          </a:xfrm>
          <a:prstGeom prst="line">
            <a:avLst/>
          </a:prstGeom>
          <a:ln w="76200">
            <a:solidFill>
              <a:srgbClr val="3BBA55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flipH="1">
            <a:off x="10036033" y="2877211"/>
            <a:ext cx="848103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>
                <a:solidFill>
                  <a:srgbClr val="0179D6"/>
                </a:solidFill>
                <a:latin typeface="+mj-lt"/>
              </a:rPr>
              <a:t>VNET</a:t>
            </a:r>
            <a:endParaRPr lang="en-US" sz="1400" b="1" dirty="0">
              <a:solidFill>
                <a:srgbClr val="0179D6"/>
              </a:solidFill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9754780" y="2925991"/>
            <a:ext cx="992938" cy="1944269"/>
          </a:xfrm>
          <a:prstGeom prst="rect">
            <a:avLst/>
          </a:prstGeom>
          <a:noFill/>
          <a:ln w="28575">
            <a:solidFill>
              <a:srgbClr val="0179D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60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3" grpId="0" animBg="1"/>
      <p:bldP spid="56" grpId="0" animBg="1"/>
      <p:bldP spid="58" grpId="0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E3747C-6B15-DC42-A810-CB1F1674B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36" y="0"/>
            <a:ext cx="9845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9966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FA8B29-3781-DC4A-ABDC-B2D026EA8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22" y="313932"/>
            <a:ext cx="11103760" cy="6191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D4A8C5-91D6-EC46-83E1-AEFF011C10EC}"/>
              </a:ext>
            </a:extLst>
          </p:cNvPr>
          <p:cNvSpPr txBox="1"/>
          <p:nvPr/>
        </p:nvSpPr>
        <p:spPr>
          <a:xfrm>
            <a:off x="8932261" y="0"/>
            <a:ext cx="325973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External configuration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CDF32C-FE36-6345-86A5-C6F065C0E3A6}"/>
              </a:ext>
            </a:extLst>
          </p:cNvPr>
          <p:cNvGrpSpPr/>
          <p:nvPr/>
        </p:nvGrpSpPr>
        <p:grpSpPr>
          <a:xfrm>
            <a:off x="5460055" y="6002102"/>
            <a:ext cx="6731945" cy="517065"/>
            <a:chOff x="5208157" y="5571732"/>
            <a:chExt cx="6731945" cy="5170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233BF3-2C45-E442-B346-E07BD1224CDD}"/>
                </a:ext>
              </a:extLst>
            </p:cNvPr>
            <p:cNvSpPr txBox="1"/>
            <p:nvPr/>
          </p:nvSpPr>
          <p:spPr>
            <a:xfrm>
              <a:off x="5488721" y="5571732"/>
              <a:ext cx="6451381" cy="5170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Secure </a:t>
              </a:r>
              <a:r>
                <a:rPr lang="en-US" sz="16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external</a:t>
              </a: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access to private cloud and on-premises endpoints</a:t>
              </a:r>
            </a:p>
          </p:txBody>
        </p:sp>
        <p:sp>
          <p:nvSpPr>
            <p:cNvPr id="7" name="check 3" title="Icon of a checkmark with a circle around it">
              <a:extLst>
                <a:ext uri="{FF2B5EF4-FFF2-40B4-BE49-F238E27FC236}">
                  <a16:creationId xmlns:a16="http://schemas.microsoft.com/office/drawing/2014/main" id="{A5DBB203-ECB6-0E4E-9DDD-E8494EF729C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08157" y="5647384"/>
              <a:ext cx="367893" cy="365760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3810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802822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630A8D6-04A7-C34E-A4C5-807BD93BF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82" y="206986"/>
            <a:ext cx="10765212" cy="60233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057C6A-7898-254E-8846-CDC348278706}"/>
              </a:ext>
            </a:extLst>
          </p:cNvPr>
          <p:cNvSpPr txBox="1"/>
          <p:nvPr/>
        </p:nvSpPr>
        <p:spPr>
          <a:xfrm>
            <a:off x="8978748" y="0"/>
            <a:ext cx="321325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Internal configuration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F5E7D7-2D97-E641-8B9C-73544C815B89}"/>
              </a:ext>
            </a:extLst>
          </p:cNvPr>
          <p:cNvGrpSpPr/>
          <p:nvPr/>
        </p:nvGrpSpPr>
        <p:grpSpPr>
          <a:xfrm>
            <a:off x="5568970" y="5971845"/>
            <a:ext cx="6623030" cy="517065"/>
            <a:chOff x="5332212" y="6149666"/>
            <a:chExt cx="6623030" cy="5170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1ADF2E-6106-6A4B-8308-863753C70909}"/>
                </a:ext>
              </a:extLst>
            </p:cNvPr>
            <p:cNvSpPr txBox="1"/>
            <p:nvPr/>
          </p:nvSpPr>
          <p:spPr>
            <a:xfrm>
              <a:off x="5603247" y="6149666"/>
              <a:ext cx="6351995" cy="5170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Secure </a:t>
              </a:r>
              <a:r>
                <a:rPr lang="en-US" sz="16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internal</a:t>
              </a: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access to private cloud and on-premises endpoints</a:t>
              </a:r>
            </a:p>
          </p:txBody>
        </p:sp>
        <p:sp>
          <p:nvSpPr>
            <p:cNvPr id="5" name="check 3" title="Icon of a checkmark with a circle around it">
              <a:extLst>
                <a:ext uri="{FF2B5EF4-FFF2-40B4-BE49-F238E27FC236}">
                  <a16:creationId xmlns:a16="http://schemas.microsoft.com/office/drawing/2014/main" id="{C42ACDD1-A95B-E449-9140-77309726A7D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32212" y="6222491"/>
              <a:ext cx="367893" cy="365760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3810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51346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09FE15-6386-914E-92C3-C6A388E2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Transformation runs on APIs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FC1162-14C8-CE4F-A3D9-AC91D1D8D36A}"/>
              </a:ext>
            </a:extLst>
          </p:cNvPr>
          <p:cNvGrpSpPr/>
          <p:nvPr/>
        </p:nvGrpSpPr>
        <p:grpSpPr>
          <a:xfrm>
            <a:off x="4728439" y="5818917"/>
            <a:ext cx="2738168" cy="447653"/>
            <a:chOff x="4661585" y="5904844"/>
            <a:chExt cx="2738168" cy="447653"/>
          </a:xfrm>
        </p:grpSpPr>
        <p:sp>
          <p:nvSpPr>
            <p:cNvPr id="10" name="Freeform 13" title="Icon of a cloud">
              <a:extLst>
                <a:ext uri="{FF2B5EF4-FFF2-40B4-BE49-F238E27FC236}">
                  <a16:creationId xmlns:a16="http://schemas.microsoft.com/office/drawing/2014/main" id="{7382A4BB-D63F-2F4F-BEB2-FC16D6A91D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54317" y="5974881"/>
              <a:ext cx="545436" cy="299205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381E4886-9D58-9D4C-8FF8-6B3CBA0CA86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49832" y="5952667"/>
              <a:ext cx="500033" cy="399830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Database_EFC7" title="Icon of a cylinder">
              <a:extLst>
                <a:ext uri="{FF2B5EF4-FFF2-40B4-BE49-F238E27FC236}">
                  <a16:creationId xmlns:a16="http://schemas.microsoft.com/office/drawing/2014/main" id="{2A32D7F8-59D2-5E46-A9E9-5B11CB65AD3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61585" y="5904844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binary" title="Icon of binary code, ones and zeros">
              <a:extLst>
                <a:ext uri="{FF2B5EF4-FFF2-40B4-BE49-F238E27FC236}">
                  <a16:creationId xmlns:a16="http://schemas.microsoft.com/office/drawing/2014/main" id="{28DEA15E-CE3E-CE42-9900-0A60752F068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182599" y="5952667"/>
              <a:ext cx="365760" cy="315833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server" title="Icon of a server tower">
              <a:extLst>
                <a:ext uri="{FF2B5EF4-FFF2-40B4-BE49-F238E27FC236}">
                  <a16:creationId xmlns:a16="http://schemas.microsoft.com/office/drawing/2014/main" id="{86B9AB8E-6A49-6E47-8A08-74F92D81C1F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52811" y="5944332"/>
              <a:ext cx="192569" cy="365760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6D7B5A-7B5A-A74D-9855-B7FD9B82A489}"/>
              </a:ext>
            </a:extLst>
          </p:cNvPr>
          <p:cNvGrpSpPr/>
          <p:nvPr/>
        </p:nvGrpSpPr>
        <p:grpSpPr>
          <a:xfrm>
            <a:off x="2731382" y="1652261"/>
            <a:ext cx="6721040" cy="367353"/>
            <a:chOff x="2586979" y="1476320"/>
            <a:chExt cx="6721040" cy="367353"/>
          </a:xfrm>
        </p:grpSpPr>
        <p:sp>
          <p:nvSpPr>
            <p:cNvPr id="4" name="Manufacturing_E99C" title="Icon of a robotic arm">
              <a:extLst>
                <a:ext uri="{FF2B5EF4-FFF2-40B4-BE49-F238E27FC236}">
                  <a16:creationId xmlns:a16="http://schemas.microsoft.com/office/drawing/2014/main" id="{C071E8B3-BBBB-F64F-9BE0-F9F130E235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42774" y="1476320"/>
              <a:ext cx="374162" cy="36576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money" title="Icon of a creditcard with signal lines on top">
              <a:extLst>
                <a:ext uri="{FF2B5EF4-FFF2-40B4-BE49-F238E27FC236}">
                  <a16:creationId xmlns:a16="http://schemas.microsoft.com/office/drawing/2014/main" id="{CD7FB873-E832-2E40-A374-DAE9A189AE6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46749" y="1476320"/>
              <a:ext cx="266581" cy="365760"/>
            </a:xfrm>
            <a:custGeom>
              <a:avLst/>
              <a:gdLst>
                <a:gd name="T0" fmla="*/ 0 w 238"/>
                <a:gd name="T1" fmla="*/ 179 h 326"/>
                <a:gd name="T2" fmla="*/ 20 w 238"/>
                <a:gd name="T3" fmla="*/ 159 h 326"/>
                <a:gd name="T4" fmla="*/ 218 w 238"/>
                <a:gd name="T5" fmla="*/ 159 h 326"/>
                <a:gd name="T6" fmla="*/ 238 w 238"/>
                <a:gd name="T7" fmla="*/ 179 h 326"/>
                <a:gd name="T8" fmla="*/ 238 w 238"/>
                <a:gd name="T9" fmla="*/ 306 h 326"/>
                <a:gd name="T10" fmla="*/ 218 w 238"/>
                <a:gd name="T11" fmla="*/ 326 h 326"/>
                <a:gd name="T12" fmla="*/ 20 w 238"/>
                <a:gd name="T13" fmla="*/ 326 h 326"/>
                <a:gd name="T14" fmla="*/ 0 w 238"/>
                <a:gd name="T15" fmla="*/ 306 h 326"/>
                <a:gd name="T16" fmla="*/ 0 w 238"/>
                <a:gd name="T17" fmla="*/ 179 h 326"/>
                <a:gd name="T18" fmla="*/ 0 w 238"/>
                <a:gd name="T19" fmla="*/ 196 h 326"/>
                <a:gd name="T20" fmla="*/ 238 w 238"/>
                <a:gd name="T21" fmla="*/ 196 h 326"/>
                <a:gd name="T22" fmla="*/ 168 w 238"/>
                <a:gd name="T23" fmla="*/ 267 h 326"/>
                <a:gd name="T24" fmla="*/ 211 w 238"/>
                <a:gd name="T25" fmla="*/ 267 h 326"/>
                <a:gd name="T26" fmla="*/ 172 w 238"/>
                <a:gd name="T27" fmla="*/ 106 h 326"/>
                <a:gd name="T28" fmla="*/ 118 w 238"/>
                <a:gd name="T29" fmla="*/ 82 h 326"/>
                <a:gd name="T30" fmla="*/ 66 w 238"/>
                <a:gd name="T31" fmla="*/ 103 h 326"/>
                <a:gd name="T32" fmla="*/ 201 w 238"/>
                <a:gd name="T33" fmla="*/ 77 h 326"/>
                <a:gd name="T34" fmla="*/ 118 w 238"/>
                <a:gd name="T35" fmla="*/ 42 h 326"/>
                <a:gd name="T36" fmla="*/ 37 w 238"/>
                <a:gd name="T37" fmla="*/ 74 h 326"/>
                <a:gd name="T38" fmla="*/ 231 w 238"/>
                <a:gd name="T39" fmla="*/ 47 h 326"/>
                <a:gd name="T40" fmla="*/ 118 w 238"/>
                <a:gd name="T41" fmla="*/ 0 h 326"/>
                <a:gd name="T42" fmla="*/ 7 w 238"/>
                <a:gd name="T43" fmla="*/ 4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8" h="326">
                  <a:moveTo>
                    <a:pt x="0" y="179"/>
                  </a:moveTo>
                  <a:cubicBezTo>
                    <a:pt x="0" y="168"/>
                    <a:pt x="9" y="159"/>
                    <a:pt x="20" y="159"/>
                  </a:cubicBezTo>
                  <a:cubicBezTo>
                    <a:pt x="218" y="159"/>
                    <a:pt x="218" y="159"/>
                    <a:pt x="218" y="159"/>
                  </a:cubicBezTo>
                  <a:cubicBezTo>
                    <a:pt x="229" y="159"/>
                    <a:pt x="238" y="168"/>
                    <a:pt x="238" y="179"/>
                  </a:cubicBezTo>
                  <a:cubicBezTo>
                    <a:pt x="238" y="306"/>
                    <a:pt x="238" y="306"/>
                    <a:pt x="238" y="306"/>
                  </a:cubicBezTo>
                  <a:cubicBezTo>
                    <a:pt x="238" y="317"/>
                    <a:pt x="229" y="326"/>
                    <a:pt x="218" y="326"/>
                  </a:cubicBezTo>
                  <a:cubicBezTo>
                    <a:pt x="20" y="326"/>
                    <a:pt x="20" y="326"/>
                    <a:pt x="20" y="326"/>
                  </a:cubicBezTo>
                  <a:cubicBezTo>
                    <a:pt x="9" y="326"/>
                    <a:pt x="0" y="317"/>
                    <a:pt x="0" y="306"/>
                  </a:cubicBezTo>
                  <a:lnTo>
                    <a:pt x="0" y="179"/>
                  </a:lnTo>
                  <a:close/>
                  <a:moveTo>
                    <a:pt x="0" y="196"/>
                  </a:moveTo>
                  <a:cubicBezTo>
                    <a:pt x="238" y="196"/>
                    <a:pt x="238" y="196"/>
                    <a:pt x="238" y="196"/>
                  </a:cubicBezTo>
                  <a:moveTo>
                    <a:pt x="168" y="267"/>
                  </a:moveTo>
                  <a:cubicBezTo>
                    <a:pt x="211" y="267"/>
                    <a:pt x="211" y="267"/>
                    <a:pt x="211" y="267"/>
                  </a:cubicBezTo>
                  <a:moveTo>
                    <a:pt x="172" y="106"/>
                  </a:moveTo>
                  <a:cubicBezTo>
                    <a:pt x="159" y="91"/>
                    <a:pt x="139" y="82"/>
                    <a:pt x="118" y="82"/>
                  </a:cubicBezTo>
                  <a:cubicBezTo>
                    <a:pt x="97" y="82"/>
                    <a:pt x="79" y="90"/>
                    <a:pt x="66" y="103"/>
                  </a:cubicBezTo>
                  <a:moveTo>
                    <a:pt x="201" y="77"/>
                  </a:moveTo>
                  <a:cubicBezTo>
                    <a:pt x="180" y="55"/>
                    <a:pt x="150" y="42"/>
                    <a:pt x="118" y="42"/>
                  </a:cubicBezTo>
                  <a:cubicBezTo>
                    <a:pt x="86" y="42"/>
                    <a:pt x="58" y="54"/>
                    <a:pt x="37" y="74"/>
                  </a:cubicBezTo>
                  <a:moveTo>
                    <a:pt x="231" y="47"/>
                  </a:moveTo>
                  <a:cubicBezTo>
                    <a:pt x="202" y="18"/>
                    <a:pt x="162" y="0"/>
                    <a:pt x="118" y="0"/>
                  </a:cubicBezTo>
                  <a:cubicBezTo>
                    <a:pt x="74" y="0"/>
                    <a:pt x="35" y="17"/>
                    <a:pt x="7" y="45"/>
                  </a:cubicBezTo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UniversalApp_E8CC" title="Icon of a cellphone in front of a tablet">
              <a:extLst>
                <a:ext uri="{FF2B5EF4-FFF2-40B4-BE49-F238E27FC236}">
                  <a16:creationId xmlns:a16="http://schemas.microsoft.com/office/drawing/2014/main" id="{F24C0057-A8BC-014D-A9A1-8B50E356FA1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169331" y="1477913"/>
              <a:ext cx="498435" cy="365760"/>
            </a:xfrm>
            <a:custGeom>
              <a:avLst/>
              <a:gdLst>
                <a:gd name="T0" fmla="*/ 1250 w 3750"/>
                <a:gd name="T1" fmla="*/ 2750 h 2750"/>
                <a:gd name="T2" fmla="*/ 0 w 3750"/>
                <a:gd name="T3" fmla="*/ 2750 h 2750"/>
                <a:gd name="T4" fmla="*/ 0 w 3750"/>
                <a:gd name="T5" fmla="*/ 750 h 2750"/>
                <a:gd name="T6" fmla="*/ 1250 w 3750"/>
                <a:gd name="T7" fmla="*/ 750 h 2750"/>
                <a:gd name="T8" fmla="*/ 1250 w 3750"/>
                <a:gd name="T9" fmla="*/ 2750 h 2750"/>
                <a:gd name="T10" fmla="*/ 375 w 3750"/>
                <a:gd name="T11" fmla="*/ 2250 h 2750"/>
                <a:gd name="T12" fmla="*/ 875 w 3750"/>
                <a:gd name="T13" fmla="*/ 2250 h 2750"/>
                <a:gd name="T14" fmla="*/ 1875 w 3750"/>
                <a:gd name="T15" fmla="*/ 1750 h 2750"/>
                <a:gd name="T16" fmla="*/ 2375 w 3750"/>
                <a:gd name="T17" fmla="*/ 1750 h 2750"/>
                <a:gd name="T18" fmla="*/ 1250 w 3750"/>
                <a:gd name="T19" fmla="*/ 2250 h 2750"/>
                <a:gd name="T20" fmla="*/ 3625 w 3750"/>
                <a:gd name="T21" fmla="*/ 2250 h 2750"/>
                <a:gd name="T22" fmla="*/ 3750 w 3750"/>
                <a:gd name="T23" fmla="*/ 2125 h 2750"/>
                <a:gd name="T24" fmla="*/ 3750 w 3750"/>
                <a:gd name="T25" fmla="*/ 125 h 2750"/>
                <a:gd name="T26" fmla="*/ 3625 w 3750"/>
                <a:gd name="T27" fmla="*/ 0 h 2750"/>
                <a:gd name="T28" fmla="*/ 625 w 3750"/>
                <a:gd name="T29" fmla="*/ 0 h 2750"/>
                <a:gd name="T30" fmla="*/ 500 w 3750"/>
                <a:gd name="T31" fmla="*/ 125 h 2750"/>
                <a:gd name="T32" fmla="*/ 500 w 3750"/>
                <a:gd name="T33" fmla="*/ 750 h 2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50" h="2750">
                  <a:moveTo>
                    <a:pt x="1250" y="2750"/>
                  </a:moveTo>
                  <a:cubicBezTo>
                    <a:pt x="0" y="2750"/>
                    <a:pt x="0" y="2750"/>
                    <a:pt x="0" y="2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1250" y="750"/>
                    <a:pt x="1250" y="750"/>
                    <a:pt x="1250" y="750"/>
                  </a:cubicBezTo>
                  <a:lnTo>
                    <a:pt x="1250" y="2750"/>
                  </a:lnTo>
                  <a:close/>
                  <a:moveTo>
                    <a:pt x="375" y="2250"/>
                  </a:moveTo>
                  <a:cubicBezTo>
                    <a:pt x="875" y="2250"/>
                    <a:pt x="875" y="2250"/>
                    <a:pt x="875" y="2250"/>
                  </a:cubicBezTo>
                  <a:moveTo>
                    <a:pt x="1875" y="1750"/>
                  </a:moveTo>
                  <a:cubicBezTo>
                    <a:pt x="2375" y="1750"/>
                    <a:pt x="2375" y="1750"/>
                    <a:pt x="2375" y="1750"/>
                  </a:cubicBezTo>
                  <a:moveTo>
                    <a:pt x="1250" y="2250"/>
                  </a:moveTo>
                  <a:cubicBezTo>
                    <a:pt x="3625" y="2250"/>
                    <a:pt x="3625" y="2250"/>
                    <a:pt x="3625" y="2250"/>
                  </a:cubicBezTo>
                  <a:cubicBezTo>
                    <a:pt x="3694" y="2250"/>
                    <a:pt x="3750" y="2194"/>
                    <a:pt x="3750" y="2125"/>
                  </a:cubicBezTo>
                  <a:cubicBezTo>
                    <a:pt x="3750" y="125"/>
                    <a:pt x="3750" y="125"/>
                    <a:pt x="3750" y="125"/>
                  </a:cubicBezTo>
                  <a:cubicBezTo>
                    <a:pt x="3750" y="56"/>
                    <a:pt x="3694" y="0"/>
                    <a:pt x="3625" y="0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556" y="0"/>
                    <a:pt x="500" y="56"/>
                    <a:pt x="500" y="125"/>
                  </a:cubicBezTo>
                  <a:cubicBezTo>
                    <a:pt x="500" y="750"/>
                    <a:pt x="500" y="750"/>
                    <a:pt x="500" y="750"/>
                  </a:cubicBezTo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car_3" title="Icon of a car with signal lines on top">
              <a:extLst>
                <a:ext uri="{FF2B5EF4-FFF2-40B4-BE49-F238E27FC236}">
                  <a16:creationId xmlns:a16="http://schemas.microsoft.com/office/drawing/2014/main" id="{7C1DA00D-8303-944B-8E2A-FF360A9F0EC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53108" y="1476320"/>
              <a:ext cx="486984" cy="365760"/>
            </a:xfrm>
            <a:custGeom>
              <a:avLst/>
              <a:gdLst>
                <a:gd name="T0" fmla="*/ 27 w 339"/>
                <a:gd name="T1" fmla="*/ 121 h 255"/>
                <a:gd name="T2" fmla="*/ 287 w 339"/>
                <a:gd name="T3" fmla="*/ 121 h 255"/>
                <a:gd name="T4" fmla="*/ 339 w 339"/>
                <a:gd name="T5" fmla="*/ 173 h 255"/>
                <a:gd name="T6" fmla="*/ 339 w 339"/>
                <a:gd name="T7" fmla="*/ 211 h 255"/>
                <a:gd name="T8" fmla="*/ 318 w 339"/>
                <a:gd name="T9" fmla="*/ 233 h 255"/>
                <a:gd name="T10" fmla="*/ 294 w 339"/>
                <a:gd name="T11" fmla="*/ 233 h 255"/>
                <a:gd name="T12" fmla="*/ 297 w 339"/>
                <a:gd name="T13" fmla="*/ 219 h 255"/>
                <a:gd name="T14" fmla="*/ 261 w 339"/>
                <a:gd name="T15" fmla="*/ 182 h 255"/>
                <a:gd name="T16" fmla="*/ 224 w 339"/>
                <a:gd name="T17" fmla="*/ 219 h 255"/>
                <a:gd name="T18" fmla="*/ 261 w 339"/>
                <a:gd name="T19" fmla="*/ 255 h 255"/>
                <a:gd name="T20" fmla="*/ 297 w 339"/>
                <a:gd name="T21" fmla="*/ 219 h 255"/>
                <a:gd name="T22" fmla="*/ 95 w 339"/>
                <a:gd name="T23" fmla="*/ 219 h 255"/>
                <a:gd name="T24" fmla="*/ 59 w 339"/>
                <a:gd name="T25" fmla="*/ 182 h 255"/>
                <a:gd name="T26" fmla="*/ 22 w 339"/>
                <a:gd name="T27" fmla="*/ 219 h 255"/>
                <a:gd name="T28" fmla="*/ 59 w 339"/>
                <a:gd name="T29" fmla="*/ 255 h 255"/>
                <a:gd name="T30" fmla="*/ 95 w 339"/>
                <a:gd name="T31" fmla="*/ 219 h 255"/>
                <a:gd name="T32" fmla="*/ 63 w 339"/>
                <a:gd name="T33" fmla="*/ 51 h 255"/>
                <a:gd name="T34" fmla="*/ 10 w 339"/>
                <a:gd name="T35" fmla="*/ 156 h 255"/>
                <a:gd name="T36" fmla="*/ 0 w 339"/>
                <a:gd name="T37" fmla="*/ 190 h 255"/>
                <a:gd name="T38" fmla="*/ 24 w 339"/>
                <a:gd name="T39" fmla="*/ 229 h 255"/>
                <a:gd name="T40" fmla="*/ 271 w 339"/>
                <a:gd name="T41" fmla="*/ 121 h 255"/>
                <a:gd name="T42" fmla="*/ 222 w 339"/>
                <a:gd name="T43" fmla="*/ 66 h 255"/>
                <a:gd name="T44" fmla="*/ 194 w 339"/>
                <a:gd name="T45" fmla="*/ 51 h 255"/>
                <a:gd name="T46" fmla="*/ 37 w 339"/>
                <a:gd name="T47" fmla="*/ 51 h 255"/>
                <a:gd name="T48" fmla="*/ 227 w 339"/>
                <a:gd name="T49" fmla="*/ 233 h 255"/>
                <a:gd name="T50" fmla="*/ 92 w 339"/>
                <a:gd name="T51" fmla="*/ 233 h 255"/>
                <a:gd name="T52" fmla="*/ 134 w 339"/>
                <a:gd name="T53" fmla="*/ 233 h 255"/>
                <a:gd name="T54" fmla="*/ 134 w 339"/>
                <a:gd name="T55" fmla="*/ 51 h 255"/>
                <a:gd name="T56" fmla="*/ 258 w 339"/>
                <a:gd name="T57" fmla="*/ 66 h 255"/>
                <a:gd name="T58" fmla="*/ 269 w 339"/>
                <a:gd name="T59" fmla="*/ 70 h 255"/>
                <a:gd name="T60" fmla="*/ 273 w 339"/>
                <a:gd name="T61" fmla="*/ 79 h 255"/>
                <a:gd name="T62" fmla="*/ 305 w 339"/>
                <a:gd name="T63" fmla="*/ 79 h 255"/>
                <a:gd name="T64" fmla="*/ 292 w 339"/>
                <a:gd name="T65" fmla="*/ 47 h 255"/>
                <a:gd name="T66" fmla="*/ 258 w 339"/>
                <a:gd name="T67" fmla="*/ 33 h 255"/>
                <a:gd name="T68" fmla="*/ 339 w 339"/>
                <a:gd name="T69" fmla="*/ 79 h 255"/>
                <a:gd name="T70" fmla="*/ 316 w 339"/>
                <a:gd name="T71" fmla="*/ 23 h 255"/>
                <a:gd name="T72" fmla="*/ 258 w 339"/>
                <a:gd name="T7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9" h="255">
                  <a:moveTo>
                    <a:pt x="27" y="121"/>
                  </a:moveTo>
                  <a:cubicBezTo>
                    <a:pt x="287" y="121"/>
                    <a:pt x="287" y="121"/>
                    <a:pt x="287" y="121"/>
                  </a:cubicBezTo>
                  <a:cubicBezTo>
                    <a:pt x="316" y="121"/>
                    <a:pt x="339" y="145"/>
                    <a:pt x="339" y="173"/>
                  </a:cubicBezTo>
                  <a:cubicBezTo>
                    <a:pt x="339" y="211"/>
                    <a:pt x="339" y="211"/>
                    <a:pt x="339" y="211"/>
                  </a:cubicBezTo>
                  <a:cubicBezTo>
                    <a:pt x="339" y="223"/>
                    <a:pt x="330" y="233"/>
                    <a:pt x="318" y="233"/>
                  </a:cubicBezTo>
                  <a:cubicBezTo>
                    <a:pt x="294" y="233"/>
                    <a:pt x="294" y="233"/>
                    <a:pt x="294" y="233"/>
                  </a:cubicBezTo>
                  <a:moveTo>
                    <a:pt x="297" y="219"/>
                  </a:moveTo>
                  <a:cubicBezTo>
                    <a:pt x="297" y="199"/>
                    <a:pt x="281" y="182"/>
                    <a:pt x="261" y="182"/>
                  </a:cubicBezTo>
                  <a:cubicBezTo>
                    <a:pt x="241" y="182"/>
                    <a:pt x="224" y="199"/>
                    <a:pt x="224" y="219"/>
                  </a:cubicBezTo>
                  <a:cubicBezTo>
                    <a:pt x="224" y="239"/>
                    <a:pt x="241" y="255"/>
                    <a:pt x="261" y="255"/>
                  </a:cubicBezTo>
                  <a:cubicBezTo>
                    <a:pt x="281" y="255"/>
                    <a:pt x="297" y="239"/>
                    <a:pt x="297" y="219"/>
                  </a:cubicBezTo>
                  <a:close/>
                  <a:moveTo>
                    <a:pt x="95" y="219"/>
                  </a:moveTo>
                  <a:cubicBezTo>
                    <a:pt x="95" y="199"/>
                    <a:pt x="79" y="182"/>
                    <a:pt x="59" y="182"/>
                  </a:cubicBezTo>
                  <a:cubicBezTo>
                    <a:pt x="39" y="182"/>
                    <a:pt x="22" y="199"/>
                    <a:pt x="22" y="219"/>
                  </a:cubicBezTo>
                  <a:cubicBezTo>
                    <a:pt x="22" y="239"/>
                    <a:pt x="39" y="255"/>
                    <a:pt x="59" y="255"/>
                  </a:cubicBezTo>
                  <a:cubicBezTo>
                    <a:pt x="79" y="255"/>
                    <a:pt x="95" y="239"/>
                    <a:pt x="95" y="219"/>
                  </a:cubicBezTo>
                  <a:close/>
                  <a:moveTo>
                    <a:pt x="63" y="51"/>
                  </a:moveTo>
                  <a:cubicBezTo>
                    <a:pt x="63" y="51"/>
                    <a:pt x="20" y="135"/>
                    <a:pt x="10" y="156"/>
                  </a:cubicBezTo>
                  <a:cubicBezTo>
                    <a:pt x="0" y="178"/>
                    <a:pt x="0" y="190"/>
                    <a:pt x="0" y="190"/>
                  </a:cubicBezTo>
                  <a:cubicBezTo>
                    <a:pt x="0" y="205"/>
                    <a:pt x="9" y="224"/>
                    <a:pt x="24" y="229"/>
                  </a:cubicBezTo>
                  <a:moveTo>
                    <a:pt x="271" y="121"/>
                  </a:moveTo>
                  <a:cubicBezTo>
                    <a:pt x="222" y="66"/>
                    <a:pt x="222" y="66"/>
                    <a:pt x="222" y="66"/>
                  </a:cubicBezTo>
                  <a:cubicBezTo>
                    <a:pt x="214" y="56"/>
                    <a:pt x="206" y="51"/>
                    <a:pt x="194" y="51"/>
                  </a:cubicBezTo>
                  <a:cubicBezTo>
                    <a:pt x="37" y="51"/>
                    <a:pt x="37" y="51"/>
                    <a:pt x="37" y="51"/>
                  </a:cubicBezTo>
                  <a:moveTo>
                    <a:pt x="227" y="233"/>
                  </a:moveTo>
                  <a:cubicBezTo>
                    <a:pt x="92" y="233"/>
                    <a:pt x="92" y="233"/>
                    <a:pt x="92" y="233"/>
                  </a:cubicBezTo>
                  <a:moveTo>
                    <a:pt x="134" y="233"/>
                  </a:moveTo>
                  <a:cubicBezTo>
                    <a:pt x="134" y="51"/>
                    <a:pt x="134" y="51"/>
                    <a:pt x="134" y="51"/>
                  </a:cubicBezTo>
                  <a:moveTo>
                    <a:pt x="258" y="66"/>
                  </a:moveTo>
                  <a:cubicBezTo>
                    <a:pt x="262" y="66"/>
                    <a:pt x="266" y="67"/>
                    <a:pt x="269" y="70"/>
                  </a:cubicBezTo>
                  <a:cubicBezTo>
                    <a:pt x="271" y="73"/>
                    <a:pt x="273" y="76"/>
                    <a:pt x="273" y="79"/>
                  </a:cubicBezTo>
                  <a:moveTo>
                    <a:pt x="305" y="79"/>
                  </a:moveTo>
                  <a:cubicBezTo>
                    <a:pt x="305" y="67"/>
                    <a:pt x="301" y="56"/>
                    <a:pt x="292" y="47"/>
                  </a:cubicBezTo>
                  <a:cubicBezTo>
                    <a:pt x="283" y="38"/>
                    <a:pt x="270" y="33"/>
                    <a:pt x="258" y="33"/>
                  </a:cubicBezTo>
                  <a:moveTo>
                    <a:pt x="339" y="79"/>
                  </a:moveTo>
                  <a:cubicBezTo>
                    <a:pt x="339" y="59"/>
                    <a:pt x="331" y="39"/>
                    <a:pt x="316" y="23"/>
                  </a:cubicBezTo>
                  <a:cubicBezTo>
                    <a:pt x="300" y="7"/>
                    <a:pt x="279" y="0"/>
                    <a:pt x="258" y="0"/>
                  </a:cubicBezTo>
                </a:path>
              </a:pathLst>
            </a:custGeom>
            <a:noFill/>
            <a:ln w="1905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house" title="Icon of a house">
              <a:extLst>
                <a:ext uri="{FF2B5EF4-FFF2-40B4-BE49-F238E27FC236}">
                  <a16:creationId xmlns:a16="http://schemas.microsoft.com/office/drawing/2014/main" id="{3AF59052-68E7-C248-85E8-33F16240F9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941034" y="1477912"/>
              <a:ext cx="412311" cy="365760"/>
            </a:xfrm>
            <a:custGeom>
              <a:avLst/>
              <a:gdLst>
                <a:gd name="T0" fmla="*/ 0 w 248"/>
                <a:gd name="T1" fmla="*/ 123 h 220"/>
                <a:gd name="T2" fmla="*/ 124 w 248"/>
                <a:gd name="T3" fmla="*/ 0 h 220"/>
                <a:gd name="T4" fmla="*/ 248 w 248"/>
                <a:gd name="T5" fmla="*/ 123 h 220"/>
                <a:gd name="T6" fmla="*/ 27 w 248"/>
                <a:gd name="T7" fmla="*/ 97 h 220"/>
                <a:gd name="T8" fmla="*/ 27 w 248"/>
                <a:gd name="T9" fmla="*/ 220 h 220"/>
                <a:gd name="T10" fmla="*/ 98 w 248"/>
                <a:gd name="T11" fmla="*/ 220 h 220"/>
                <a:gd name="T12" fmla="*/ 98 w 248"/>
                <a:gd name="T13" fmla="*/ 131 h 220"/>
                <a:gd name="T14" fmla="*/ 152 w 248"/>
                <a:gd name="T15" fmla="*/ 131 h 220"/>
                <a:gd name="T16" fmla="*/ 152 w 248"/>
                <a:gd name="T17" fmla="*/ 220 h 220"/>
                <a:gd name="T18" fmla="*/ 222 w 248"/>
                <a:gd name="T19" fmla="*/ 220 h 220"/>
                <a:gd name="T20" fmla="*/ 222 w 248"/>
                <a:gd name="T21" fmla="*/ 9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8" h="220">
                  <a:moveTo>
                    <a:pt x="0" y="123"/>
                  </a:moveTo>
                  <a:lnTo>
                    <a:pt x="124" y="0"/>
                  </a:lnTo>
                  <a:lnTo>
                    <a:pt x="248" y="123"/>
                  </a:lnTo>
                  <a:moveTo>
                    <a:pt x="27" y="97"/>
                  </a:moveTo>
                  <a:lnTo>
                    <a:pt x="27" y="220"/>
                  </a:lnTo>
                  <a:lnTo>
                    <a:pt x="98" y="220"/>
                  </a:lnTo>
                  <a:lnTo>
                    <a:pt x="98" y="131"/>
                  </a:lnTo>
                  <a:lnTo>
                    <a:pt x="152" y="131"/>
                  </a:lnTo>
                  <a:lnTo>
                    <a:pt x="152" y="220"/>
                  </a:lnTo>
                  <a:lnTo>
                    <a:pt x="222" y="220"/>
                  </a:lnTo>
                  <a:lnTo>
                    <a:pt x="222" y="97"/>
                  </a:lnTo>
                </a:path>
              </a:pathLst>
            </a:custGeom>
            <a:noFill/>
            <a:ln w="1905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watch" title="Icon of a smart watch">
              <a:extLst>
                <a:ext uri="{FF2B5EF4-FFF2-40B4-BE49-F238E27FC236}">
                  <a16:creationId xmlns:a16="http://schemas.microsoft.com/office/drawing/2014/main" id="{5A991CC1-9C23-3E4A-A366-F4D1CA0F08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66695" y="1477913"/>
              <a:ext cx="216746" cy="365760"/>
            </a:xfrm>
            <a:custGeom>
              <a:avLst/>
              <a:gdLst>
                <a:gd name="T0" fmla="*/ 105 w 197"/>
                <a:gd name="T1" fmla="*/ 90 h 335"/>
                <a:gd name="T2" fmla="*/ 105 w 197"/>
                <a:gd name="T3" fmla="*/ 46 h 335"/>
                <a:gd name="T4" fmla="*/ 151 w 197"/>
                <a:gd name="T5" fmla="*/ 0 h 335"/>
                <a:gd name="T6" fmla="*/ 197 w 197"/>
                <a:gd name="T7" fmla="*/ 46 h 335"/>
                <a:gd name="T8" fmla="*/ 197 w 197"/>
                <a:gd name="T9" fmla="*/ 161 h 335"/>
                <a:gd name="T10" fmla="*/ 151 w 197"/>
                <a:gd name="T11" fmla="*/ 0 h 335"/>
                <a:gd name="T12" fmla="*/ 68 w 197"/>
                <a:gd name="T13" fmla="*/ 0 h 335"/>
                <a:gd name="T14" fmla="*/ 22 w 197"/>
                <a:gd name="T15" fmla="*/ 46 h 335"/>
                <a:gd name="T16" fmla="*/ 22 w 197"/>
                <a:gd name="T17" fmla="*/ 90 h 335"/>
                <a:gd name="T18" fmla="*/ 105 w 197"/>
                <a:gd name="T19" fmla="*/ 245 h 335"/>
                <a:gd name="T20" fmla="*/ 105 w 197"/>
                <a:gd name="T21" fmla="*/ 289 h 335"/>
                <a:gd name="T22" fmla="*/ 151 w 197"/>
                <a:gd name="T23" fmla="*/ 335 h 335"/>
                <a:gd name="T24" fmla="*/ 197 w 197"/>
                <a:gd name="T25" fmla="*/ 289 h 335"/>
                <a:gd name="T26" fmla="*/ 197 w 197"/>
                <a:gd name="T27" fmla="*/ 254 h 335"/>
                <a:gd name="T28" fmla="*/ 22 w 197"/>
                <a:gd name="T29" fmla="*/ 245 h 335"/>
                <a:gd name="T30" fmla="*/ 22 w 197"/>
                <a:gd name="T31" fmla="*/ 289 h 335"/>
                <a:gd name="T32" fmla="*/ 68 w 197"/>
                <a:gd name="T33" fmla="*/ 335 h 335"/>
                <a:gd name="T34" fmla="*/ 151 w 197"/>
                <a:gd name="T35" fmla="*/ 335 h 335"/>
                <a:gd name="T36" fmla="*/ 125 w 197"/>
                <a:gd name="T37" fmla="*/ 231 h 335"/>
                <a:gd name="T38" fmla="*/ 125 w 197"/>
                <a:gd name="T39" fmla="*/ 104 h 335"/>
                <a:gd name="T40" fmla="*/ 110 w 197"/>
                <a:gd name="T41" fmla="*/ 90 h 335"/>
                <a:gd name="T42" fmla="*/ 15 w 197"/>
                <a:gd name="T43" fmla="*/ 90 h 335"/>
                <a:gd name="T44" fmla="*/ 0 w 197"/>
                <a:gd name="T45" fmla="*/ 104 h 335"/>
                <a:gd name="T46" fmla="*/ 0 w 197"/>
                <a:gd name="T47" fmla="*/ 104 h 335"/>
                <a:gd name="T48" fmla="*/ 0 w 197"/>
                <a:gd name="T49" fmla="*/ 231 h 335"/>
                <a:gd name="T50" fmla="*/ 15 w 197"/>
                <a:gd name="T51" fmla="*/ 245 h 335"/>
                <a:gd name="T52" fmla="*/ 110 w 197"/>
                <a:gd name="T53" fmla="*/ 245 h 335"/>
                <a:gd name="T54" fmla="*/ 125 w 197"/>
                <a:gd name="T55" fmla="*/ 23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7" h="335">
                  <a:moveTo>
                    <a:pt x="105" y="90"/>
                  </a:moveTo>
                  <a:cubicBezTo>
                    <a:pt x="105" y="46"/>
                    <a:pt x="105" y="46"/>
                    <a:pt x="105" y="46"/>
                  </a:cubicBezTo>
                  <a:cubicBezTo>
                    <a:pt x="105" y="21"/>
                    <a:pt x="125" y="0"/>
                    <a:pt x="151" y="0"/>
                  </a:cubicBezTo>
                  <a:cubicBezTo>
                    <a:pt x="176" y="0"/>
                    <a:pt x="197" y="21"/>
                    <a:pt x="197" y="46"/>
                  </a:cubicBezTo>
                  <a:cubicBezTo>
                    <a:pt x="197" y="161"/>
                    <a:pt x="197" y="161"/>
                    <a:pt x="197" y="161"/>
                  </a:cubicBezTo>
                  <a:moveTo>
                    <a:pt x="151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42" y="0"/>
                    <a:pt x="22" y="21"/>
                    <a:pt x="22" y="46"/>
                  </a:cubicBezTo>
                  <a:cubicBezTo>
                    <a:pt x="22" y="90"/>
                    <a:pt x="22" y="90"/>
                    <a:pt x="22" y="90"/>
                  </a:cubicBezTo>
                  <a:moveTo>
                    <a:pt x="105" y="245"/>
                  </a:moveTo>
                  <a:cubicBezTo>
                    <a:pt x="105" y="289"/>
                    <a:pt x="105" y="289"/>
                    <a:pt x="105" y="289"/>
                  </a:cubicBezTo>
                  <a:cubicBezTo>
                    <a:pt x="105" y="314"/>
                    <a:pt x="125" y="335"/>
                    <a:pt x="151" y="335"/>
                  </a:cubicBezTo>
                  <a:cubicBezTo>
                    <a:pt x="176" y="335"/>
                    <a:pt x="197" y="314"/>
                    <a:pt x="197" y="289"/>
                  </a:cubicBezTo>
                  <a:cubicBezTo>
                    <a:pt x="197" y="254"/>
                    <a:pt x="197" y="254"/>
                    <a:pt x="197" y="254"/>
                  </a:cubicBezTo>
                  <a:moveTo>
                    <a:pt x="22" y="245"/>
                  </a:moveTo>
                  <a:cubicBezTo>
                    <a:pt x="22" y="289"/>
                    <a:pt x="22" y="289"/>
                    <a:pt x="22" y="289"/>
                  </a:cubicBezTo>
                  <a:cubicBezTo>
                    <a:pt x="22" y="314"/>
                    <a:pt x="42" y="335"/>
                    <a:pt x="68" y="335"/>
                  </a:cubicBezTo>
                  <a:cubicBezTo>
                    <a:pt x="151" y="335"/>
                    <a:pt x="151" y="335"/>
                    <a:pt x="151" y="335"/>
                  </a:cubicBezTo>
                  <a:moveTo>
                    <a:pt x="125" y="231"/>
                  </a:moveTo>
                  <a:cubicBezTo>
                    <a:pt x="125" y="104"/>
                    <a:pt x="125" y="104"/>
                    <a:pt x="125" y="104"/>
                  </a:cubicBezTo>
                  <a:cubicBezTo>
                    <a:pt x="125" y="96"/>
                    <a:pt x="118" y="90"/>
                    <a:pt x="110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7" y="90"/>
                    <a:pt x="0" y="96"/>
                    <a:pt x="0" y="104"/>
                  </a:cubicBezTo>
                  <a:moveTo>
                    <a:pt x="0" y="104"/>
                  </a:moveTo>
                  <a:cubicBezTo>
                    <a:pt x="0" y="231"/>
                    <a:pt x="0" y="231"/>
                    <a:pt x="0" y="231"/>
                  </a:cubicBezTo>
                  <a:cubicBezTo>
                    <a:pt x="0" y="239"/>
                    <a:pt x="7" y="245"/>
                    <a:pt x="15" y="245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18" y="245"/>
                    <a:pt x="125" y="239"/>
                    <a:pt x="125" y="231"/>
                  </a:cubicBezTo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camera_4" title="Icon of a security camera">
              <a:extLst>
                <a:ext uri="{FF2B5EF4-FFF2-40B4-BE49-F238E27FC236}">
                  <a16:creationId xmlns:a16="http://schemas.microsoft.com/office/drawing/2014/main" id="{B2AA946F-C538-B643-97C7-3A2DE26E6F5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19618" y="1527506"/>
              <a:ext cx="388401" cy="313084"/>
            </a:xfrm>
            <a:custGeom>
              <a:avLst/>
              <a:gdLst>
                <a:gd name="T0" fmla="*/ 284 w 297"/>
                <a:gd name="T1" fmla="*/ 84 h 238"/>
                <a:gd name="T2" fmla="*/ 13 w 297"/>
                <a:gd name="T3" fmla="*/ 84 h 238"/>
                <a:gd name="T4" fmla="*/ 0 w 297"/>
                <a:gd name="T5" fmla="*/ 71 h 238"/>
                <a:gd name="T6" fmla="*/ 0 w 297"/>
                <a:gd name="T7" fmla="*/ 13 h 238"/>
                <a:gd name="T8" fmla="*/ 13 w 297"/>
                <a:gd name="T9" fmla="*/ 0 h 238"/>
                <a:gd name="T10" fmla="*/ 284 w 297"/>
                <a:gd name="T11" fmla="*/ 0 h 238"/>
                <a:gd name="T12" fmla="*/ 297 w 297"/>
                <a:gd name="T13" fmla="*/ 13 h 238"/>
                <a:gd name="T14" fmla="*/ 297 w 297"/>
                <a:gd name="T15" fmla="*/ 71 h 238"/>
                <a:gd name="T16" fmla="*/ 284 w 297"/>
                <a:gd name="T17" fmla="*/ 84 h 238"/>
                <a:gd name="T18" fmla="*/ 31 w 297"/>
                <a:gd name="T19" fmla="*/ 84 h 238"/>
                <a:gd name="T20" fmla="*/ 31 w 297"/>
                <a:gd name="T21" fmla="*/ 121 h 238"/>
                <a:gd name="T22" fmla="*/ 149 w 297"/>
                <a:gd name="T23" fmla="*/ 238 h 238"/>
                <a:gd name="T24" fmla="*/ 149 w 297"/>
                <a:gd name="T25" fmla="*/ 238 h 238"/>
                <a:gd name="T26" fmla="*/ 266 w 297"/>
                <a:gd name="T27" fmla="*/ 121 h 238"/>
                <a:gd name="T28" fmla="*/ 266 w 297"/>
                <a:gd name="T29" fmla="*/ 84 h 238"/>
                <a:gd name="T30" fmla="*/ 207 w 297"/>
                <a:gd name="T31" fmla="*/ 223 h 238"/>
                <a:gd name="T32" fmla="*/ 207 w 297"/>
                <a:gd name="T33" fmla="*/ 174 h 238"/>
                <a:gd name="T34" fmla="*/ 149 w 297"/>
                <a:gd name="T35" fmla="*/ 115 h 238"/>
                <a:gd name="T36" fmla="*/ 149 w 297"/>
                <a:gd name="T37" fmla="*/ 115 h 238"/>
                <a:gd name="T38" fmla="*/ 90 w 297"/>
                <a:gd name="T39" fmla="*/ 174 h 238"/>
                <a:gd name="T40" fmla="*/ 90 w 297"/>
                <a:gd name="T41" fmla="*/ 223 h 238"/>
                <a:gd name="T42" fmla="*/ 149 w 297"/>
                <a:gd name="T43" fmla="*/ 135 h 238"/>
                <a:gd name="T44" fmla="*/ 112 w 297"/>
                <a:gd name="T45" fmla="*/ 172 h 238"/>
                <a:gd name="T46" fmla="*/ 149 w 297"/>
                <a:gd name="T47" fmla="*/ 209 h 238"/>
                <a:gd name="T48" fmla="*/ 185 w 297"/>
                <a:gd name="T49" fmla="*/ 172 h 238"/>
                <a:gd name="T50" fmla="*/ 149 w 297"/>
                <a:gd name="T51" fmla="*/ 135 h 238"/>
                <a:gd name="T52" fmla="*/ 266 w 297"/>
                <a:gd name="T53" fmla="*/ 41 h 238"/>
                <a:gd name="T54" fmla="*/ 259 w 297"/>
                <a:gd name="T55" fmla="*/ 48 h 238"/>
                <a:gd name="T56" fmla="*/ 266 w 297"/>
                <a:gd name="T57" fmla="*/ 56 h 238"/>
                <a:gd name="T58" fmla="*/ 274 w 297"/>
                <a:gd name="T59" fmla="*/ 48 h 238"/>
                <a:gd name="T60" fmla="*/ 266 w 297"/>
                <a:gd name="T6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7" h="238">
                  <a:moveTo>
                    <a:pt x="284" y="84"/>
                  </a:moveTo>
                  <a:cubicBezTo>
                    <a:pt x="13" y="84"/>
                    <a:pt x="13" y="84"/>
                    <a:pt x="13" y="84"/>
                  </a:cubicBezTo>
                  <a:cubicBezTo>
                    <a:pt x="6" y="84"/>
                    <a:pt x="0" y="78"/>
                    <a:pt x="0" y="7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91" y="0"/>
                    <a:pt x="297" y="6"/>
                    <a:pt x="297" y="13"/>
                  </a:cubicBezTo>
                  <a:cubicBezTo>
                    <a:pt x="297" y="71"/>
                    <a:pt x="297" y="71"/>
                    <a:pt x="297" y="71"/>
                  </a:cubicBezTo>
                  <a:cubicBezTo>
                    <a:pt x="297" y="78"/>
                    <a:pt x="291" y="84"/>
                    <a:pt x="284" y="84"/>
                  </a:cubicBezTo>
                  <a:close/>
                  <a:moveTo>
                    <a:pt x="31" y="84"/>
                  </a:moveTo>
                  <a:cubicBezTo>
                    <a:pt x="31" y="121"/>
                    <a:pt x="31" y="121"/>
                    <a:pt x="31" y="121"/>
                  </a:cubicBezTo>
                  <a:cubicBezTo>
                    <a:pt x="31" y="185"/>
                    <a:pt x="84" y="238"/>
                    <a:pt x="149" y="238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213" y="238"/>
                    <a:pt x="266" y="185"/>
                    <a:pt x="266" y="121"/>
                  </a:cubicBezTo>
                  <a:cubicBezTo>
                    <a:pt x="266" y="84"/>
                    <a:pt x="266" y="84"/>
                    <a:pt x="266" y="84"/>
                  </a:cubicBezTo>
                  <a:moveTo>
                    <a:pt x="207" y="223"/>
                  </a:moveTo>
                  <a:cubicBezTo>
                    <a:pt x="207" y="174"/>
                    <a:pt x="207" y="174"/>
                    <a:pt x="207" y="174"/>
                  </a:cubicBezTo>
                  <a:cubicBezTo>
                    <a:pt x="207" y="141"/>
                    <a:pt x="181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17" y="115"/>
                    <a:pt x="90" y="141"/>
                    <a:pt x="90" y="174"/>
                  </a:cubicBezTo>
                  <a:cubicBezTo>
                    <a:pt x="90" y="223"/>
                    <a:pt x="90" y="223"/>
                    <a:pt x="90" y="223"/>
                  </a:cubicBezTo>
                  <a:moveTo>
                    <a:pt x="149" y="135"/>
                  </a:moveTo>
                  <a:cubicBezTo>
                    <a:pt x="128" y="135"/>
                    <a:pt x="112" y="152"/>
                    <a:pt x="112" y="172"/>
                  </a:cubicBezTo>
                  <a:cubicBezTo>
                    <a:pt x="112" y="192"/>
                    <a:pt x="128" y="209"/>
                    <a:pt x="149" y="209"/>
                  </a:cubicBezTo>
                  <a:cubicBezTo>
                    <a:pt x="169" y="209"/>
                    <a:pt x="185" y="192"/>
                    <a:pt x="185" y="172"/>
                  </a:cubicBezTo>
                  <a:cubicBezTo>
                    <a:pt x="185" y="152"/>
                    <a:pt x="169" y="135"/>
                    <a:pt x="149" y="135"/>
                  </a:cubicBezTo>
                  <a:close/>
                  <a:moveTo>
                    <a:pt x="266" y="41"/>
                  </a:moveTo>
                  <a:cubicBezTo>
                    <a:pt x="262" y="41"/>
                    <a:pt x="259" y="44"/>
                    <a:pt x="259" y="48"/>
                  </a:cubicBezTo>
                  <a:cubicBezTo>
                    <a:pt x="259" y="53"/>
                    <a:pt x="262" y="56"/>
                    <a:pt x="266" y="56"/>
                  </a:cubicBezTo>
                  <a:cubicBezTo>
                    <a:pt x="270" y="56"/>
                    <a:pt x="274" y="53"/>
                    <a:pt x="274" y="48"/>
                  </a:cubicBezTo>
                  <a:cubicBezTo>
                    <a:pt x="274" y="44"/>
                    <a:pt x="270" y="41"/>
                    <a:pt x="266" y="41"/>
                  </a:cubicBezTo>
                  <a:close/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Speakers_E7F5" title="Icon of a speaker">
              <a:extLst>
                <a:ext uri="{FF2B5EF4-FFF2-40B4-BE49-F238E27FC236}">
                  <a16:creationId xmlns:a16="http://schemas.microsoft.com/office/drawing/2014/main" id="{C682B9F2-D42C-E742-B076-AE50866602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503188" y="1477912"/>
              <a:ext cx="235164" cy="365760"/>
            </a:xfrm>
            <a:custGeom>
              <a:avLst/>
              <a:gdLst>
                <a:gd name="T0" fmla="*/ 2242 w 2242"/>
                <a:gd name="T1" fmla="*/ 3487 h 3487"/>
                <a:gd name="T2" fmla="*/ 0 w 2242"/>
                <a:gd name="T3" fmla="*/ 3487 h 3487"/>
                <a:gd name="T4" fmla="*/ 0 w 2242"/>
                <a:gd name="T5" fmla="*/ 0 h 3487"/>
                <a:gd name="T6" fmla="*/ 2242 w 2242"/>
                <a:gd name="T7" fmla="*/ 0 h 3487"/>
                <a:gd name="T8" fmla="*/ 2242 w 2242"/>
                <a:gd name="T9" fmla="*/ 3487 h 3487"/>
                <a:gd name="T10" fmla="*/ 1121 w 2242"/>
                <a:gd name="T11" fmla="*/ 498 h 3487"/>
                <a:gd name="T12" fmla="*/ 498 w 2242"/>
                <a:gd name="T13" fmla="*/ 1121 h 3487"/>
                <a:gd name="T14" fmla="*/ 1121 w 2242"/>
                <a:gd name="T15" fmla="*/ 1744 h 3487"/>
                <a:gd name="T16" fmla="*/ 1744 w 2242"/>
                <a:gd name="T17" fmla="*/ 1121 h 3487"/>
                <a:gd name="T18" fmla="*/ 1121 w 2242"/>
                <a:gd name="T19" fmla="*/ 498 h 3487"/>
                <a:gd name="T20" fmla="*/ 1121 w 2242"/>
                <a:gd name="T21" fmla="*/ 2242 h 3487"/>
                <a:gd name="T22" fmla="*/ 747 w 2242"/>
                <a:gd name="T23" fmla="*/ 2615 h 3487"/>
                <a:gd name="T24" fmla="*/ 1121 w 2242"/>
                <a:gd name="T25" fmla="*/ 2989 h 3487"/>
                <a:gd name="T26" fmla="*/ 1495 w 2242"/>
                <a:gd name="T27" fmla="*/ 2615 h 3487"/>
                <a:gd name="T28" fmla="*/ 1121 w 2242"/>
                <a:gd name="T29" fmla="*/ 2242 h 3487"/>
                <a:gd name="T30" fmla="*/ 1121 w 2242"/>
                <a:gd name="T31" fmla="*/ 1308 h 3487"/>
                <a:gd name="T32" fmla="*/ 1308 w 2242"/>
                <a:gd name="T33" fmla="*/ 1121 h 3487"/>
                <a:gd name="T34" fmla="*/ 1121 w 2242"/>
                <a:gd name="T35" fmla="*/ 934 h 3487"/>
                <a:gd name="T36" fmla="*/ 934 w 2242"/>
                <a:gd name="T37" fmla="*/ 1121 h 3487"/>
                <a:gd name="T38" fmla="*/ 1121 w 2242"/>
                <a:gd name="T39" fmla="*/ 1308 h 3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2" h="3487">
                  <a:moveTo>
                    <a:pt x="2242" y="3487"/>
                  </a:moveTo>
                  <a:cubicBezTo>
                    <a:pt x="0" y="3487"/>
                    <a:pt x="0" y="3487"/>
                    <a:pt x="0" y="34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42" y="0"/>
                    <a:pt x="2242" y="0"/>
                    <a:pt x="2242" y="0"/>
                  </a:cubicBezTo>
                  <a:lnTo>
                    <a:pt x="2242" y="3487"/>
                  </a:lnTo>
                  <a:close/>
                  <a:moveTo>
                    <a:pt x="1121" y="498"/>
                  </a:moveTo>
                  <a:cubicBezTo>
                    <a:pt x="777" y="498"/>
                    <a:pt x="498" y="777"/>
                    <a:pt x="498" y="1121"/>
                  </a:cubicBezTo>
                  <a:cubicBezTo>
                    <a:pt x="498" y="1465"/>
                    <a:pt x="777" y="1744"/>
                    <a:pt x="1121" y="1744"/>
                  </a:cubicBezTo>
                  <a:cubicBezTo>
                    <a:pt x="1465" y="1744"/>
                    <a:pt x="1744" y="1465"/>
                    <a:pt x="1744" y="1121"/>
                  </a:cubicBezTo>
                  <a:cubicBezTo>
                    <a:pt x="1744" y="777"/>
                    <a:pt x="1465" y="498"/>
                    <a:pt x="1121" y="498"/>
                  </a:cubicBezTo>
                  <a:close/>
                  <a:moveTo>
                    <a:pt x="1121" y="2242"/>
                  </a:moveTo>
                  <a:cubicBezTo>
                    <a:pt x="915" y="2242"/>
                    <a:pt x="747" y="2409"/>
                    <a:pt x="747" y="2615"/>
                  </a:cubicBezTo>
                  <a:cubicBezTo>
                    <a:pt x="747" y="2821"/>
                    <a:pt x="915" y="2989"/>
                    <a:pt x="1121" y="2989"/>
                  </a:cubicBezTo>
                  <a:cubicBezTo>
                    <a:pt x="1327" y="2989"/>
                    <a:pt x="1495" y="2821"/>
                    <a:pt x="1495" y="2615"/>
                  </a:cubicBezTo>
                  <a:cubicBezTo>
                    <a:pt x="1495" y="2409"/>
                    <a:pt x="1327" y="2242"/>
                    <a:pt x="1121" y="2242"/>
                  </a:cubicBezTo>
                  <a:close/>
                  <a:moveTo>
                    <a:pt x="1121" y="1308"/>
                  </a:moveTo>
                  <a:cubicBezTo>
                    <a:pt x="1224" y="1308"/>
                    <a:pt x="1308" y="1224"/>
                    <a:pt x="1308" y="1121"/>
                  </a:cubicBezTo>
                  <a:cubicBezTo>
                    <a:pt x="1308" y="1018"/>
                    <a:pt x="1224" y="934"/>
                    <a:pt x="1121" y="934"/>
                  </a:cubicBezTo>
                  <a:cubicBezTo>
                    <a:pt x="1018" y="934"/>
                    <a:pt x="934" y="1018"/>
                    <a:pt x="934" y="1121"/>
                  </a:cubicBezTo>
                  <a:cubicBezTo>
                    <a:pt x="934" y="1224"/>
                    <a:pt x="1018" y="1308"/>
                    <a:pt x="1121" y="1308"/>
                  </a:cubicBezTo>
                  <a:close/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HoloLens_EC94" title="Icon of Microsoft HoloLens">
              <a:extLst>
                <a:ext uri="{FF2B5EF4-FFF2-40B4-BE49-F238E27FC236}">
                  <a16:creationId xmlns:a16="http://schemas.microsoft.com/office/drawing/2014/main" id="{958BA8C9-9AC8-1147-9604-79F27C469ED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92779" y="1564507"/>
              <a:ext cx="411480" cy="219797"/>
            </a:xfrm>
            <a:custGeom>
              <a:avLst/>
              <a:gdLst>
                <a:gd name="T0" fmla="*/ 1751 w 3752"/>
                <a:gd name="T1" fmla="*/ 500 h 2002"/>
                <a:gd name="T2" fmla="*/ 2001 w 3752"/>
                <a:gd name="T3" fmla="*/ 500 h 2002"/>
                <a:gd name="T4" fmla="*/ 0 w 3752"/>
                <a:gd name="T5" fmla="*/ 885 h 2002"/>
                <a:gd name="T6" fmla="*/ 170 w 3752"/>
                <a:gd name="T7" fmla="*/ 940 h 2002"/>
                <a:gd name="T8" fmla="*/ 1336 w 3752"/>
                <a:gd name="T9" fmla="*/ 1124 h 2002"/>
                <a:gd name="T10" fmla="*/ 2493 w 3752"/>
                <a:gd name="T11" fmla="*/ 943 h 2002"/>
                <a:gd name="T12" fmla="*/ 3554 w 3752"/>
                <a:gd name="T13" fmla="*/ 409 h 2002"/>
                <a:gd name="T14" fmla="*/ 3699 w 3752"/>
                <a:gd name="T15" fmla="*/ 305 h 2002"/>
                <a:gd name="T16" fmla="*/ 1 w 3752"/>
                <a:gd name="T17" fmla="*/ 1003 h 2002"/>
                <a:gd name="T18" fmla="*/ 305 w 3752"/>
                <a:gd name="T19" fmla="*/ 1697 h 2002"/>
                <a:gd name="T20" fmla="*/ 1042 w 3752"/>
                <a:gd name="T21" fmla="*/ 2002 h 2002"/>
                <a:gd name="T22" fmla="*/ 1200 w 3752"/>
                <a:gd name="T23" fmla="*/ 2002 h 2002"/>
                <a:gd name="T24" fmla="*/ 1356 w 3752"/>
                <a:gd name="T25" fmla="*/ 1948 h 2002"/>
                <a:gd name="T26" fmla="*/ 1612 w 3752"/>
                <a:gd name="T27" fmla="*/ 1745 h 2002"/>
                <a:gd name="T28" fmla="*/ 1876 w 3752"/>
                <a:gd name="T29" fmla="*/ 1638 h 2002"/>
                <a:gd name="T30" fmla="*/ 2140 w 3752"/>
                <a:gd name="T31" fmla="*/ 1745 h 2002"/>
                <a:gd name="T32" fmla="*/ 2396 w 3752"/>
                <a:gd name="T33" fmla="*/ 1948 h 2002"/>
                <a:gd name="T34" fmla="*/ 2552 w 3752"/>
                <a:gd name="T35" fmla="*/ 2002 h 2002"/>
                <a:gd name="T36" fmla="*/ 2710 w 3752"/>
                <a:gd name="T37" fmla="*/ 2002 h 2002"/>
                <a:gd name="T38" fmla="*/ 3447 w 3752"/>
                <a:gd name="T39" fmla="*/ 1697 h 2002"/>
                <a:gd name="T40" fmla="*/ 3752 w 3752"/>
                <a:gd name="T41" fmla="*/ 960 h 2002"/>
                <a:gd name="T42" fmla="*/ 3752 w 3752"/>
                <a:gd name="T43" fmla="*/ 885 h 2002"/>
                <a:gd name="T44" fmla="*/ 3752 w 3752"/>
                <a:gd name="T45" fmla="*/ 459 h 2002"/>
                <a:gd name="T46" fmla="*/ 3682 w 3752"/>
                <a:gd name="T47" fmla="*/ 286 h 2002"/>
                <a:gd name="T48" fmla="*/ 3681 w 3752"/>
                <a:gd name="T49" fmla="*/ 285 h 2002"/>
                <a:gd name="T50" fmla="*/ 3564 w 3752"/>
                <a:gd name="T51" fmla="*/ 206 h 2002"/>
                <a:gd name="T52" fmla="*/ 3559 w 3752"/>
                <a:gd name="T53" fmla="*/ 204 h 2002"/>
                <a:gd name="T54" fmla="*/ 1876 w 3752"/>
                <a:gd name="T55" fmla="*/ 0 h 2002"/>
                <a:gd name="T56" fmla="*/ 188 w 3752"/>
                <a:gd name="T57" fmla="*/ 206 h 2002"/>
                <a:gd name="T58" fmla="*/ 71 w 3752"/>
                <a:gd name="T59" fmla="*/ 285 h 2002"/>
                <a:gd name="T60" fmla="*/ 70 w 3752"/>
                <a:gd name="T61" fmla="*/ 286 h 2002"/>
                <a:gd name="T62" fmla="*/ 0 w 3752"/>
                <a:gd name="T63" fmla="*/ 459 h 2002"/>
                <a:gd name="T64" fmla="*/ 0 w 3752"/>
                <a:gd name="T65" fmla="*/ 885 h 2002"/>
                <a:gd name="T66" fmla="*/ 1 w 3752"/>
                <a:gd name="T67" fmla="*/ 1003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2" h="2002">
                  <a:moveTo>
                    <a:pt x="1751" y="500"/>
                  </a:moveTo>
                  <a:cubicBezTo>
                    <a:pt x="2001" y="500"/>
                    <a:pt x="2001" y="500"/>
                    <a:pt x="2001" y="500"/>
                  </a:cubicBezTo>
                  <a:moveTo>
                    <a:pt x="0" y="885"/>
                  </a:moveTo>
                  <a:cubicBezTo>
                    <a:pt x="170" y="940"/>
                    <a:pt x="170" y="940"/>
                    <a:pt x="170" y="940"/>
                  </a:cubicBezTo>
                  <a:cubicBezTo>
                    <a:pt x="549" y="1062"/>
                    <a:pt x="942" y="1124"/>
                    <a:pt x="1336" y="1124"/>
                  </a:cubicBezTo>
                  <a:cubicBezTo>
                    <a:pt x="1729" y="1124"/>
                    <a:pt x="2118" y="1063"/>
                    <a:pt x="2493" y="943"/>
                  </a:cubicBezTo>
                  <a:cubicBezTo>
                    <a:pt x="2872" y="822"/>
                    <a:pt x="3229" y="642"/>
                    <a:pt x="3554" y="409"/>
                  </a:cubicBezTo>
                  <a:cubicBezTo>
                    <a:pt x="3699" y="305"/>
                    <a:pt x="3699" y="305"/>
                    <a:pt x="3699" y="305"/>
                  </a:cubicBezTo>
                  <a:moveTo>
                    <a:pt x="1" y="1003"/>
                  </a:moveTo>
                  <a:cubicBezTo>
                    <a:pt x="12" y="1265"/>
                    <a:pt x="119" y="1510"/>
                    <a:pt x="305" y="1697"/>
                  </a:cubicBezTo>
                  <a:cubicBezTo>
                    <a:pt x="502" y="1894"/>
                    <a:pt x="764" y="2002"/>
                    <a:pt x="1042" y="2002"/>
                  </a:cubicBezTo>
                  <a:cubicBezTo>
                    <a:pt x="1200" y="2002"/>
                    <a:pt x="1200" y="2002"/>
                    <a:pt x="1200" y="2002"/>
                  </a:cubicBezTo>
                  <a:cubicBezTo>
                    <a:pt x="1256" y="2002"/>
                    <a:pt x="1312" y="1983"/>
                    <a:pt x="1356" y="1948"/>
                  </a:cubicBezTo>
                  <a:cubicBezTo>
                    <a:pt x="1612" y="1745"/>
                    <a:pt x="1612" y="1745"/>
                    <a:pt x="1612" y="1745"/>
                  </a:cubicBezTo>
                  <a:cubicBezTo>
                    <a:pt x="1683" y="1676"/>
                    <a:pt x="1777" y="1638"/>
                    <a:pt x="1876" y="1638"/>
                  </a:cubicBezTo>
                  <a:cubicBezTo>
                    <a:pt x="1975" y="1638"/>
                    <a:pt x="2069" y="1676"/>
                    <a:pt x="2140" y="1745"/>
                  </a:cubicBezTo>
                  <a:cubicBezTo>
                    <a:pt x="2396" y="1948"/>
                    <a:pt x="2396" y="1948"/>
                    <a:pt x="2396" y="1948"/>
                  </a:cubicBezTo>
                  <a:cubicBezTo>
                    <a:pt x="2440" y="1983"/>
                    <a:pt x="2496" y="2002"/>
                    <a:pt x="2552" y="2002"/>
                  </a:cubicBezTo>
                  <a:cubicBezTo>
                    <a:pt x="2710" y="2002"/>
                    <a:pt x="2710" y="2002"/>
                    <a:pt x="2710" y="2002"/>
                  </a:cubicBezTo>
                  <a:cubicBezTo>
                    <a:pt x="2988" y="2002"/>
                    <a:pt x="3250" y="1894"/>
                    <a:pt x="3447" y="1697"/>
                  </a:cubicBezTo>
                  <a:cubicBezTo>
                    <a:pt x="3644" y="1500"/>
                    <a:pt x="3752" y="1238"/>
                    <a:pt x="3752" y="960"/>
                  </a:cubicBezTo>
                  <a:cubicBezTo>
                    <a:pt x="3752" y="885"/>
                    <a:pt x="3752" y="885"/>
                    <a:pt x="3752" y="885"/>
                  </a:cubicBezTo>
                  <a:cubicBezTo>
                    <a:pt x="3752" y="459"/>
                    <a:pt x="3752" y="459"/>
                    <a:pt x="3752" y="459"/>
                  </a:cubicBezTo>
                  <a:cubicBezTo>
                    <a:pt x="3752" y="394"/>
                    <a:pt x="3727" y="331"/>
                    <a:pt x="3682" y="286"/>
                  </a:cubicBezTo>
                  <a:cubicBezTo>
                    <a:pt x="3681" y="285"/>
                    <a:pt x="3681" y="285"/>
                    <a:pt x="3681" y="285"/>
                  </a:cubicBezTo>
                  <a:cubicBezTo>
                    <a:pt x="3647" y="251"/>
                    <a:pt x="3608" y="225"/>
                    <a:pt x="3564" y="206"/>
                  </a:cubicBezTo>
                  <a:cubicBezTo>
                    <a:pt x="3564" y="206"/>
                    <a:pt x="3560" y="204"/>
                    <a:pt x="3559" y="204"/>
                  </a:cubicBezTo>
                  <a:cubicBezTo>
                    <a:pt x="3224" y="70"/>
                    <a:pt x="2643" y="0"/>
                    <a:pt x="1876" y="0"/>
                  </a:cubicBezTo>
                  <a:cubicBezTo>
                    <a:pt x="1105" y="0"/>
                    <a:pt x="521" y="71"/>
                    <a:pt x="188" y="206"/>
                  </a:cubicBezTo>
                  <a:cubicBezTo>
                    <a:pt x="144" y="225"/>
                    <a:pt x="105" y="251"/>
                    <a:pt x="71" y="285"/>
                  </a:cubicBezTo>
                  <a:cubicBezTo>
                    <a:pt x="70" y="286"/>
                    <a:pt x="70" y="286"/>
                    <a:pt x="70" y="286"/>
                  </a:cubicBezTo>
                  <a:cubicBezTo>
                    <a:pt x="25" y="331"/>
                    <a:pt x="0" y="394"/>
                    <a:pt x="0" y="459"/>
                  </a:cubicBezTo>
                  <a:cubicBezTo>
                    <a:pt x="0" y="885"/>
                    <a:pt x="0" y="885"/>
                    <a:pt x="0" y="885"/>
                  </a:cubicBezTo>
                  <a:lnTo>
                    <a:pt x="1" y="1003"/>
                  </a:lnTo>
                  <a:close/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Game_E7FC" title="Icon of a game controller">
              <a:extLst>
                <a:ext uri="{FF2B5EF4-FFF2-40B4-BE49-F238E27FC236}">
                  <a16:creationId xmlns:a16="http://schemas.microsoft.com/office/drawing/2014/main" id="{41534233-01D1-8B47-9438-95F7B9C8DFD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82370" y="1537281"/>
              <a:ext cx="411480" cy="247023"/>
            </a:xfrm>
            <a:custGeom>
              <a:avLst/>
              <a:gdLst>
                <a:gd name="T0" fmla="*/ 1375 w 3750"/>
                <a:gd name="T1" fmla="*/ 1750 h 2250"/>
                <a:gd name="T2" fmla="*/ 625 w 3750"/>
                <a:gd name="T3" fmla="*/ 2250 h 2250"/>
                <a:gd name="T4" fmla="*/ 0 w 3750"/>
                <a:gd name="T5" fmla="*/ 1000 h 2250"/>
                <a:gd name="T6" fmla="*/ 1000 w 3750"/>
                <a:gd name="T7" fmla="*/ 0 h 2250"/>
                <a:gd name="T8" fmla="*/ 2750 w 3750"/>
                <a:gd name="T9" fmla="*/ 0 h 2250"/>
                <a:gd name="T10" fmla="*/ 3750 w 3750"/>
                <a:gd name="T11" fmla="*/ 1000 h 2250"/>
                <a:gd name="T12" fmla="*/ 3125 w 3750"/>
                <a:gd name="T13" fmla="*/ 2250 h 2250"/>
                <a:gd name="T14" fmla="*/ 2375 w 3750"/>
                <a:gd name="T15" fmla="*/ 1750 h 2250"/>
                <a:gd name="T16" fmla="*/ 1375 w 3750"/>
                <a:gd name="T17" fmla="*/ 1750 h 2250"/>
                <a:gd name="T18" fmla="*/ 3125 w 3750"/>
                <a:gd name="T19" fmla="*/ 1246 h 2250"/>
                <a:gd name="T20" fmla="*/ 2996 w 3750"/>
                <a:gd name="T21" fmla="*/ 1375 h 2250"/>
                <a:gd name="T22" fmla="*/ 3125 w 3750"/>
                <a:gd name="T23" fmla="*/ 1504 h 2250"/>
                <a:gd name="T24" fmla="*/ 3254 w 3750"/>
                <a:gd name="T25" fmla="*/ 1375 h 2250"/>
                <a:gd name="T26" fmla="*/ 3125 w 3750"/>
                <a:gd name="T27" fmla="*/ 1246 h 2250"/>
                <a:gd name="T28" fmla="*/ 2625 w 3750"/>
                <a:gd name="T29" fmla="*/ 747 h 2250"/>
                <a:gd name="T30" fmla="*/ 2497 w 3750"/>
                <a:gd name="T31" fmla="*/ 875 h 2250"/>
                <a:gd name="T32" fmla="*/ 2625 w 3750"/>
                <a:gd name="T33" fmla="*/ 1003 h 2250"/>
                <a:gd name="T34" fmla="*/ 2753 w 3750"/>
                <a:gd name="T35" fmla="*/ 875 h 2250"/>
                <a:gd name="T36" fmla="*/ 2625 w 3750"/>
                <a:gd name="T37" fmla="*/ 747 h 2250"/>
                <a:gd name="T38" fmla="*/ 1125 w 3750"/>
                <a:gd name="T39" fmla="*/ 1000 h 2250"/>
                <a:gd name="T40" fmla="*/ 375 w 3750"/>
                <a:gd name="T41" fmla="*/ 1000 h 2250"/>
                <a:gd name="T42" fmla="*/ 750 w 3750"/>
                <a:gd name="T43" fmla="*/ 1375 h 2250"/>
                <a:gd name="T44" fmla="*/ 750 w 3750"/>
                <a:gd name="T45" fmla="*/ 625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50" h="2250">
                  <a:moveTo>
                    <a:pt x="1375" y="1750"/>
                  </a:moveTo>
                  <a:cubicBezTo>
                    <a:pt x="997" y="1762"/>
                    <a:pt x="877" y="2250"/>
                    <a:pt x="625" y="2250"/>
                  </a:cubicBezTo>
                  <a:cubicBezTo>
                    <a:pt x="96" y="2250"/>
                    <a:pt x="0" y="1441"/>
                    <a:pt x="0" y="1000"/>
                  </a:cubicBezTo>
                  <a:cubicBezTo>
                    <a:pt x="0" y="448"/>
                    <a:pt x="448" y="0"/>
                    <a:pt x="1000" y="0"/>
                  </a:cubicBezTo>
                  <a:cubicBezTo>
                    <a:pt x="2750" y="0"/>
                    <a:pt x="2750" y="0"/>
                    <a:pt x="2750" y="0"/>
                  </a:cubicBezTo>
                  <a:cubicBezTo>
                    <a:pt x="3302" y="0"/>
                    <a:pt x="3750" y="448"/>
                    <a:pt x="3750" y="1000"/>
                  </a:cubicBezTo>
                  <a:cubicBezTo>
                    <a:pt x="3750" y="1441"/>
                    <a:pt x="3654" y="2250"/>
                    <a:pt x="3125" y="2250"/>
                  </a:cubicBezTo>
                  <a:cubicBezTo>
                    <a:pt x="2873" y="2250"/>
                    <a:pt x="2753" y="1762"/>
                    <a:pt x="2375" y="1750"/>
                  </a:cubicBezTo>
                  <a:lnTo>
                    <a:pt x="1375" y="1750"/>
                  </a:lnTo>
                  <a:close/>
                  <a:moveTo>
                    <a:pt x="3125" y="1246"/>
                  </a:moveTo>
                  <a:cubicBezTo>
                    <a:pt x="3054" y="1246"/>
                    <a:pt x="2996" y="1304"/>
                    <a:pt x="2996" y="1375"/>
                  </a:cubicBezTo>
                  <a:cubicBezTo>
                    <a:pt x="2996" y="1446"/>
                    <a:pt x="3054" y="1504"/>
                    <a:pt x="3125" y="1504"/>
                  </a:cubicBezTo>
                  <a:cubicBezTo>
                    <a:pt x="3196" y="1504"/>
                    <a:pt x="3254" y="1446"/>
                    <a:pt x="3254" y="1375"/>
                  </a:cubicBezTo>
                  <a:cubicBezTo>
                    <a:pt x="3254" y="1304"/>
                    <a:pt x="3196" y="1246"/>
                    <a:pt x="3125" y="1246"/>
                  </a:cubicBezTo>
                  <a:close/>
                  <a:moveTo>
                    <a:pt x="2625" y="747"/>
                  </a:moveTo>
                  <a:cubicBezTo>
                    <a:pt x="2554" y="747"/>
                    <a:pt x="2497" y="804"/>
                    <a:pt x="2497" y="875"/>
                  </a:cubicBezTo>
                  <a:cubicBezTo>
                    <a:pt x="2497" y="946"/>
                    <a:pt x="2554" y="1003"/>
                    <a:pt x="2625" y="1003"/>
                  </a:cubicBezTo>
                  <a:cubicBezTo>
                    <a:pt x="2696" y="1003"/>
                    <a:pt x="2753" y="946"/>
                    <a:pt x="2753" y="875"/>
                  </a:cubicBezTo>
                  <a:cubicBezTo>
                    <a:pt x="2753" y="804"/>
                    <a:pt x="2696" y="747"/>
                    <a:pt x="2625" y="747"/>
                  </a:cubicBezTo>
                  <a:close/>
                  <a:moveTo>
                    <a:pt x="1125" y="1000"/>
                  </a:moveTo>
                  <a:cubicBezTo>
                    <a:pt x="375" y="1000"/>
                    <a:pt x="375" y="1000"/>
                    <a:pt x="375" y="1000"/>
                  </a:cubicBezTo>
                  <a:moveTo>
                    <a:pt x="750" y="1375"/>
                  </a:moveTo>
                  <a:cubicBezTo>
                    <a:pt x="750" y="625"/>
                    <a:pt x="750" y="625"/>
                    <a:pt x="750" y="625"/>
                  </a:cubicBezTo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Touchscreen" title="Icon of a closed hand with one finger touching a screen">
              <a:extLst>
                <a:ext uri="{FF2B5EF4-FFF2-40B4-BE49-F238E27FC236}">
                  <a16:creationId xmlns:a16="http://schemas.microsoft.com/office/drawing/2014/main" id="{B8BA1C80-C0D0-3342-9958-EE7224E8B82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586979" y="1476320"/>
              <a:ext cx="390103" cy="365760"/>
            </a:xfrm>
            <a:custGeom>
              <a:avLst/>
              <a:gdLst>
                <a:gd name="T0" fmla="*/ 1917 w 3772"/>
                <a:gd name="T1" fmla="*/ 1791 h 3535"/>
                <a:gd name="T2" fmla="*/ 1917 w 3772"/>
                <a:gd name="T3" fmla="*/ 1985 h 3535"/>
                <a:gd name="T4" fmla="*/ 1917 w 3772"/>
                <a:gd name="T5" fmla="*/ 1123 h 3535"/>
                <a:gd name="T6" fmla="*/ 1745 w 3772"/>
                <a:gd name="T7" fmla="*/ 951 h 3535"/>
                <a:gd name="T8" fmla="*/ 1573 w 3772"/>
                <a:gd name="T9" fmla="*/ 1123 h 3535"/>
                <a:gd name="T10" fmla="*/ 1573 w 3772"/>
                <a:gd name="T11" fmla="*/ 1135 h 3535"/>
                <a:gd name="T12" fmla="*/ 1573 w 3772"/>
                <a:gd name="T13" fmla="*/ 2527 h 3535"/>
                <a:gd name="T14" fmla="*/ 1469 w 3772"/>
                <a:gd name="T15" fmla="*/ 2569 h 3535"/>
                <a:gd name="T16" fmla="*/ 1282 w 3772"/>
                <a:gd name="T17" fmla="*/ 2383 h 3535"/>
                <a:gd name="T18" fmla="*/ 1023 w 3772"/>
                <a:gd name="T19" fmla="*/ 2383 h 3535"/>
                <a:gd name="T20" fmla="*/ 1023 w 3772"/>
                <a:gd name="T21" fmla="*/ 2641 h 3535"/>
                <a:gd name="T22" fmla="*/ 1659 w 3772"/>
                <a:gd name="T23" fmla="*/ 3277 h 3535"/>
                <a:gd name="T24" fmla="*/ 2262 w 3772"/>
                <a:gd name="T25" fmla="*/ 3535 h 3535"/>
                <a:gd name="T26" fmla="*/ 2951 w 3772"/>
                <a:gd name="T27" fmla="*/ 2846 h 3535"/>
                <a:gd name="T28" fmla="*/ 2951 w 3772"/>
                <a:gd name="T29" fmla="*/ 2184 h 3535"/>
                <a:gd name="T30" fmla="*/ 2820 w 3772"/>
                <a:gd name="T31" fmla="*/ 2017 h 3535"/>
                <a:gd name="T32" fmla="*/ 1917 w 3772"/>
                <a:gd name="T33" fmla="*/ 1791 h 3535"/>
                <a:gd name="T34" fmla="*/ 1917 w 3772"/>
                <a:gd name="T35" fmla="*/ 1123 h 3535"/>
                <a:gd name="T36" fmla="*/ 1917 w 3772"/>
                <a:gd name="T37" fmla="*/ 1602 h 3535"/>
                <a:gd name="T38" fmla="*/ 2254 w 3772"/>
                <a:gd name="T39" fmla="*/ 1123 h 3535"/>
                <a:gd name="T40" fmla="*/ 1744 w 3772"/>
                <a:gd name="T41" fmla="*/ 614 h 3535"/>
                <a:gd name="T42" fmla="*/ 1235 w 3772"/>
                <a:gd name="T43" fmla="*/ 1123 h 3535"/>
                <a:gd name="T44" fmla="*/ 1573 w 3772"/>
                <a:gd name="T45" fmla="*/ 1603 h 3535"/>
                <a:gd name="T46" fmla="*/ 2951 w 3772"/>
                <a:gd name="T47" fmla="*/ 2672 h 3535"/>
                <a:gd name="T48" fmla="*/ 3657 w 3772"/>
                <a:gd name="T49" fmla="*/ 2672 h 3535"/>
                <a:gd name="T50" fmla="*/ 3772 w 3772"/>
                <a:gd name="T51" fmla="*/ 2557 h 3535"/>
                <a:gd name="T52" fmla="*/ 3772 w 3772"/>
                <a:gd name="T53" fmla="*/ 115 h 3535"/>
                <a:gd name="T54" fmla="*/ 3657 w 3772"/>
                <a:gd name="T55" fmla="*/ 0 h 3535"/>
                <a:gd name="T56" fmla="*/ 115 w 3772"/>
                <a:gd name="T57" fmla="*/ 0 h 3535"/>
                <a:gd name="T58" fmla="*/ 0 w 3772"/>
                <a:gd name="T59" fmla="*/ 115 h 3535"/>
                <a:gd name="T60" fmla="*/ 0 w 3772"/>
                <a:gd name="T61" fmla="*/ 2557 h 3535"/>
                <a:gd name="T62" fmla="*/ 115 w 3772"/>
                <a:gd name="T63" fmla="*/ 2672 h 3535"/>
                <a:gd name="T64" fmla="*/ 1054 w 3772"/>
                <a:gd name="T65" fmla="*/ 2672 h 3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72" h="3535">
                  <a:moveTo>
                    <a:pt x="1917" y="1791"/>
                  </a:moveTo>
                  <a:cubicBezTo>
                    <a:pt x="1917" y="1985"/>
                    <a:pt x="1917" y="1985"/>
                    <a:pt x="1917" y="1985"/>
                  </a:cubicBezTo>
                  <a:moveTo>
                    <a:pt x="1917" y="1123"/>
                  </a:moveTo>
                  <a:cubicBezTo>
                    <a:pt x="1917" y="1028"/>
                    <a:pt x="1840" y="951"/>
                    <a:pt x="1745" y="951"/>
                  </a:cubicBezTo>
                  <a:cubicBezTo>
                    <a:pt x="1650" y="951"/>
                    <a:pt x="1573" y="1028"/>
                    <a:pt x="1573" y="1123"/>
                  </a:cubicBezTo>
                  <a:cubicBezTo>
                    <a:pt x="1573" y="1123"/>
                    <a:pt x="1573" y="1127"/>
                    <a:pt x="1573" y="1135"/>
                  </a:cubicBezTo>
                  <a:cubicBezTo>
                    <a:pt x="1573" y="1252"/>
                    <a:pt x="1573" y="2194"/>
                    <a:pt x="1573" y="2527"/>
                  </a:cubicBezTo>
                  <a:cubicBezTo>
                    <a:pt x="1573" y="2581"/>
                    <a:pt x="1507" y="2608"/>
                    <a:pt x="1469" y="2569"/>
                  </a:cubicBezTo>
                  <a:cubicBezTo>
                    <a:pt x="1282" y="2383"/>
                    <a:pt x="1282" y="2383"/>
                    <a:pt x="1282" y="2383"/>
                  </a:cubicBezTo>
                  <a:cubicBezTo>
                    <a:pt x="1210" y="2311"/>
                    <a:pt x="1095" y="2311"/>
                    <a:pt x="1023" y="2383"/>
                  </a:cubicBezTo>
                  <a:cubicBezTo>
                    <a:pt x="952" y="2454"/>
                    <a:pt x="952" y="2570"/>
                    <a:pt x="1023" y="2641"/>
                  </a:cubicBezTo>
                  <a:cubicBezTo>
                    <a:pt x="1659" y="3277"/>
                    <a:pt x="1659" y="3277"/>
                    <a:pt x="1659" y="3277"/>
                  </a:cubicBezTo>
                  <a:cubicBezTo>
                    <a:pt x="1813" y="3436"/>
                    <a:pt x="2026" y="3535"/>
                    <a:pt x="2262" y="3535"/>
                  </a:cubicBezTo>
                  <a:cubicBezTo>
                    <a:pt x="2643" y="3535"/>
                    <a:pt x="2951" y="3227"/>
                    <a:pt x="2951" y="2846"/>
                  </a:cubicBezTo>
                  <a:cubicBezTo>
                    <a:pt x="2951" y="2184"/>
                    <a:pt x="2951" y="2184"/>
                    <a:pt x="2951" y="2184"/>
                  </a:cubicBezTo>
                  <a:cubicBezTo>
                    <a:pt x="2951" y="2105"/>
                    <a:pt x="2897" y="2036"/>
                    <a:pt x="2820" y="2017"/>
                  </a:cubicBezTo>
                  <a:cubicBezTo>
                    <a:pt x="1917" y="1791"/>
                    <a:pt x="1917" y="1791"/>
                    <a:pt x="1917" y="1791"/>
                  </a:cubicBezTo>
                  <a:lnTo>
                    <a:pt x="1917" y="1123"/>
                  </a:lnTo>
                  <a:close/>
                  <a:moveTo>
                    <a:pt x="1917" y="1602"/>
                  </a:moveTo>
                  <a:cubicBezTo>
                    <a:pt x="2114" y="1532"/>
                    <a:pt x="2254" y="1344"/>
                    <a:pt x="2254" y="1123"/>
                  </a:cubicBezTo>
                  <a:cubicBezTo>
                    <a:pt x="2254" y="842"/>
                    <a:pt x="2026" y="614"/>
                    <a:pt x="1744" y="614"/>
                  </a:cubicBezTo>
                  <a:cubicBezTo>
                    <a:pt x="1463" y="614"/>
                    <a:pt x="1235" y="842"/>
                    <a:pt x="1235" y="1123"/>
                  </a:cubicBezTo>
                  <a:cubicBezTo>
                    <a:pt x="1235" y="1344"/>
                    <a:pt x="1376" y="1532"/>
                    <a:pt x="1573" y="1603"/>
                  </a:cubicBezTo>
                  <a:moveTo>
                    <a:pt x="2951" y="2672"/>
                  </a:moveTo>
                  <a:cubicBezTo>
                    <a:pt x="3657" y="2672"/>
                    <a:pt x="3657" y="2672"/>
                    <a:pt x="3657" y="2672"/>
                  </a:cubicBezTo>
                  <a:cubicBezTo>
                    <a:pt x="3720" y="2672"/>
                    <a:pt x="3772" y="2621"/>
                    <a:pt x="3772" y="2557"/>
                  </a:cubicBezTo>
                  <a:cubicBezTo>
                    <a:pt x="3772" y="115"/>
                    <a:pt x="3772" y="115"/>
                    <a:pt x="3772" y="115"/>
                  </a:cubicBezTo>
                  <a:cubicBezTo>
                    <a:pt x="3772" y="51"/>
                    <a:pt x="3720" y="0"/>
                    <a:pt x="3657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5"/>
                  </a:cubicBezTo>
                  <a:cubicBezTo>
                    <a:pt x="0" y="2557"/>
                    <a:pt x="0" y="2557"/>
                    <a:pt x="0" y="2557"/>
                  </a:cubicBezTo>
                  <a:cubicBezTo>
                    <a:pt x="0" y="2621"/>
                    <a:pt x="51" y="2672"/>
                    <a:pt x="115" y="2672"/>
                  </a:cubicBezTo>
                  <a:cubicBezTo>
                    <a:pt x="1054" y="2672"/>
                    <a:pt x="1054" y="2672"/>
                    <a:pt x="1054" y="2672"/>
                  </a:cubicBezTo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ShoppingCart_E7BF" title="Icon of a shopping cart">
              <a:extLst>
                <a:ext uri="{FF2B5EF4-FFF2-40B4-BE49-F238E27FC236}">
                  <a16:creationId xmlns:a16="http://schemas.microsoft.com/office/drawing/2014/main" id="{2E6C1DBD-3A62-3D4A-96DF-28BD9864C4A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16012" y="1476320"/>
              <a:ext cx="430127" cy="365760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AED406D-1555-FF4D-BE74-B43B90C03E94}"/>
              </a:ext>
            </a:extLst>
          </p:cNvPr>
          <p:cNvSpPr txBox="1"/>
          <p:nvPr/>
        </p:nvSpPr>
        <p:spPr>
          <a:xfrm>
            <a:off x="5356011" y="6352791"/>
            <a:ext cx="15823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Services and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67DEED-1341-2941-BCA9-5291E056501C}"/>
              </a:ext>
            </a:extLst>
          </p:cNvPr>
          <p:cNvSpPr txBox="1"/>
          <p:nvPr/>
        </p:nvSpPr>
        <p:spPr>
          <a:xfrm>
            <a:off x="6142616" y="2974489"/>
            <a:ext cx="9144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6F38BD8-2D49-704B-B4C1-AB5521C9E6CF}"/>
              </a:ext>
            </a:extLst>
          </p:cNvPr>
          <p:cNvGrpSpPr/>
          <p:nvPr/>
        </p:nvGrpSpPr>
        <p:grpSpPr>
          <a:xfrm>
            <a:off x="2563713" y="2529638"/>
            <a:ext cx="7043448" cy="2786196"/>
            <a:chOff x="2563713" y="2529638"/>
            <a:chExt cx="7043448" cy="278619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EDC5987-E740-524C-BFDB-90AACD34E552}"/>
                </a:ext>
              </a:extLst>
            </p:cNvPr>
            <p:cNvGrpSpPr/>
            <p:nvPr/>
          </p:nvGrpSpPr>
          <p:grpSpPr>
            <a:xfrm>
              <a:off x="2563713" y="2529638"/>
              <a:ext cx="7043448" cy="553998"/>
              <a:chOff x="2563713" y="2529638"/>
              <a:chExt cx="7043448" cy="553998"/>
            </a:xfrm>
          </p:grpSpPr>
          <p:sp>
            <p:nvSpPr>
              <p:cNvPr id="35" name="Right Brace 34">
                <a:extLst>
                  <a:ext uri="{FF2B5EF4-FFF2-40B4-BE49-F238E27FC236}">
                    <a16:creationId xmlns:a16="http://schemas.microsoft.com/office/drawing/2014/main" id="{66D3EEAA-CB38-634C-9635-7FEBB675E372}"/>
                  </a:ext>
                </a:extLst>
              </p:cNvPr>
              <p:cNvSpPr/>
              <p:nvPr/>
            </p:nvSpPr>
            <p:spPr>
              <a:xfrm rot="5400000">
                <a:off x="5808438" y="-715087"/>
                <a:ext cx="553998" cy="7043448"/>
              </a:xfrm>
              <a:prstGeom prst="rightBrace">
                <a:avLst>
                  <a:gd name="adj1" fmla="val 18009"/>
                  <a:gd name="adj2" fmla="val 50000"/>
                </a:avLst>
              </a:prstGeom>
              <a:noFill/>
              <a:ln w="15875">
                <a:solidFill>
                  <a:srgbClr val="00B05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Rectangle 19">
                <a:extLst>
                  <a:ext uri="{FF2B5EF4-FFF2-40B4-BE49-F238E27FC236}">
                    <a16:creationId xmlns:a16="http://schemas.microsoft.com/office/drawing/2014/main" id="{2CA26428-4161-9D48-A726-331F0492026E}"/>
                  </a:ext>
                </a:extLst>
              </p:cNvPr>
              <p:cNvSpPr/>
              <p:nvPr/>
            </p:nvSpPr>
            <p:spPr bwMode="auto">
              <a:xfrm rot="2700000">
                <a:off x="6028561" y="2950039"/>
                <a:ext cx="113752" cy="113752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91440 w 914400"/>
                  <a:gd name="connsiteY4" fmla="*/ 91440 h 914400"/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0" fmla="*/ 914400 w 914400"/>
                  <a:gd name="connsiteY0" fmla="*/ 0 h 914400"/>
                  <a:gd name="connsiteX1" fmla="*/ 914400 w 914400"/>
                  <a:gd name="connsiteY1" fmla="*/ 914400 h 914400"/>
                  <a:gd name="connsiteX2" fmla="*/ 0 w 914400"/>
                  <a:gd name="connsiteY2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914400">
                    <a:moveTo>
                      <a:pt x="914400" y="0"/>
                    </a:moveTo>
                    <a:lnTo>
                      <a:pt x="914400" y="914400"/>
                    </a:lnTo>
                    <a:lnTo>
                      <a:pt x="0" y="914400"/>
                    </a:lnTo>
                  </a:path>
                </a:pathLst>
              </a:custGeom>
              <a:noFill/>
              <a:ln w="15875">
                <a:solidFill>
                  <a:srgbClr val="00B05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50E627BE-91E4-9940-A44F-5018BB596413}"/>
                </a:ext>
              </a:extLst>
            </p:cNvPr>
            <p:cNvSpPr/>
            <p:nvPr/>
          </p:nvSpPr>
          <p:spPr>
            <a:xfrm rot="16200000">
              <a:off x="5808437" y="3333225"/>
              <a:ext cx="553998" cy="3411220"/>
            </a:xfrm>
            <a:prstGeom prst="rightBrace">
              <a:avLst>
                <a:gd name="adj1" fmla="val 18009"/>
                <a:gd name="adj2" fmla="val 50000"/>
              </a:avLst>
            </a:prstGeom>
            <a:noFill/>
            <a:ln w="15875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Rectangle 19">
              <a:extLst>
                <a:ext uri="{FF2B5EF4-FFF2-40B4-BE49-F238E27FC236}">
                  <a16:creationId xmlns:a16="http://schemas.microsoft.com/office/drawing/2014/main" id="{3699E638-85B9-D24D-BD86-43DA2A0C8B8F}"/>
                </a:ext>
              </a:extLst>
            </p:cNvPr>
            <p:cNvSpPr/>
            <p:nvPr/>
          </p:nvSpPr>
          <p:spPr bwMode="auto">
            <a:xfrm rot="13500000">
              <a:off x="6028560" y="4781681"/>
              <a:ext cx="113752" cy="11375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91440 w 914400"/>
                <a:gd name="connsiteY4" fmla="*/ 91440 h 914400"/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0" fmla="*/ 914400 w 914400"/>
                <a:gd name="connsiteY0" fmla="*/ 0 h 914400"/>
                <a:gd name="connsiteX1" fmla="*/ 914400 w 914400"/>
                <a:gd name="connsiteY1" fmla="*/ 914400 h 914400"/>
                <a:gd name="connsiteX2" fmla="*/ 0 w 914400"/>
                <a:gd name="connsiteY2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914400" y="914400"/>
                  </a:lnTo>
                  <a:lnTo>
                    <a:pt x="0" y="914400"/>
                  </a:lnTo>
                </a:path>
              </a:pathLst>
            </a:custGeom>
            <a:noFill/>
            <a:ln w="15875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FD56F29-8F1D-A34F-A5EE-85EAB8382799}"/>
                </a:ext>
              </a:extLst>
            </p:cNvPr>
            <p:cNvSpPr/>
            <p:nvPr/>
          </p:nvSpPr>
          <p:spPr bwMode="auto">
            <a:xfrm>
              <a:off x="5463136" y="3275730"/>
              <a:ext cx="1244600" cy="1244600"/>
            </a:xfrm>
            <a:prstGeom prst="ellipse">
              <a:avLst/>
            </a:prstGeom>
            <a:solidFill>
              <a:srgbClr val="E6E6E6"/>
            </a:solidFill>
            <a:ln w="15875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F6141AC-353E-8E48-AB70-044665099E0D}"/>
                </a:ext>
              </a:extLst>
            </p:cNvPr>
            <p:cNvGrpSpPr/>
            <p:nvPr/>
          </p:nvGrpSpPr>
          <p:grpSpPr>
            <a:xfrm>
              <a:off x="5875456" y="3559222"/>
              <a:ext cx="419963" cy="727029"/>
              <a:chOff x="5886019" y="3496979"/>
              <a:chExt cx="419963" cy="727029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FCC3553-B699-D84A-8F99-5F288F99447B}"/>
                  </a:ext>
                </a:extLst>
              </p:cNvPr>
              <p:cNvSpPr txBox="1"/>
              <p:nvPr/>
            </p:nvSpPr>
            <p:spPr>
              <a:xfrm>
                <a:off x="5901235" y="3977787"/>
                <a:ext cx="38953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APIs</a:t>
                </a:r>
              </a:p>
            </p:txBody>
          </p:sp>
          <p:sp>
            <p:nvSpPr>
              <p:cNvPr id="34" name="Processing_E9F5" title="Icon of two interlocked gears">
                <a:extLst>
                  <a:ext uri="{FF2B5EF4-FFF2-40B4-BE49-F238E27FC236}">
                    <a16:creationId xmlns:a16="http://schemas.microsoft.com/office/drawing/2014/main" id="{C95BFE97-151F-8849-97DF-C9B2FD7A74F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886019" y="3496979"/>
                <a:ext cx="419963" cy="365760"/>
              </a:xfrm>
              <a:custGeom>
                <a:avLst/>
                <a:gdLst>
                  <a:gd name="T0" fmla="*/ 924 w 3867"/>
                  <a:gd name="T1" fmla="*/ 299 h 3367"/>
                  <a:gd name="T2" fmla="*/ 1549 w 3867"/>
                  <a:gd name="T3" fmla="*/ 924 h 3367"/>
                  <a:gd name="T4" fmla="*/ 924 w 3867"/>
                  <a:gd name="T5" fmla="*/ 1549 h 3367"/>
                  <a:gd name="T6" fmla="*/ 299 w 3867"/>
                  <a:gd name="T7" fmla="*/ 924 h 3367"/>
                  <a:gd name="T8" fmla="*/ 924 w 3867"/>
                  <a:gd name="T9" fmla="*/ 299 h 3367"/>
                  <a:gd name="T10" fmla="*/ 1163 w 3867"/>
                  <a:gd name="T11" fmla="*/ 347 h 3367"/>
                  <a:gd name="T12" fmla="*/ 1307 w 3867"/>
                  <a:gd name="T13" fmla="*/ 0 h 3367"/>
                  <a:gd name="T14" fmla="*/ 1501 w 3867"/>
                  <a:gd name="T15" fmla="*/ 685 h 3367"/>
                  <a:gd name="T16" fmla="*/ 1848 w 3867"/>
                  <a:gd name="T17" fmla="*/ 541 h 3367"/>
                  <a:gd name="T18" fmla="*/ 1501 w 3867"/>
                  <a:gd name="T19" fmla="*/ 1163 h 3367"/>
                  <a:gd name="T20" fmla="*/ 1848 w 3867"/>
                  <a:gd name="T21" fmla="*/ 1307 h 3367"/>
                  <a:gd name="T22" fmla="*/ 1163 w 3867"/>
                  <a:gd name="T23" fmla="*/ 1501 h 3367"/>
                  <a:gd name="T24" fmla="*/ 1307 w 3867"/>
                  <a:gd name="T25" fmla="*/ 1848 h 3367"/>
                  <a:gd name="T26" fmla="*/ 685 w 3867"/>
                  <a:gd name="T27" fmla="*/ 1501 h 3367"/>
                  <a:gd name="T28" fmla="*/ 541 w 3867"/>
                  <a:gd name="T29" fmla="*/ 1848 h 3367"/>
                  <a:gd name="T30" fmla="*/ 347 w 3867"/>
                  <a:gd name="T31" fmla="*/ 1163 h 3367"/>
                  <a:gd name="T32" fmla="*/ 0 w 3867"/>
                  <a:gd name="T33" fmla="*/ 1307 h 3367"/>
                  <a:gd name="T34" fmla="*/ 0 w 3867"/>
                  <a:gd name="T35" fmla="*/ 541 h 3367"/>
                  <a:gd name="T36" fmla="*/ 347 w 3867"/>
                  <a:gd name="T37" fmla="*/ 685 h 3367"/>
                  <a:gd name="T38" fmla="*/ 685 w 3867"/>
                  <a:gd name="T39" fmla="*/ 347 h 3367"/>
                  <a:gd name="T40" fmla="*/ 541 w 3867"/>
                  <a:gd name="T41" fmla="*/ 0 h 3367"/>
                  <a:gd name="T42" fmla="*/ 2049 w 3867"/>
                  <a:gd name="T43" fmla="*/ 2299 h 3367"/>
                  <a:gd name="T44" fmla="*/ 2799 w 3867"/>
                  <a:gd name="T45" fmla="*/ 3049 h 3367"/>
                  <a:gd name="T46" fmla="*/ 3549 w 3867"/>
                  <a:gd name="T47" fmla="*/ 2299 h 3367"/>
                  <a:gd name="T48" fmla="*/ 2799 w 3867"/>
                  <a:gd name="T49" fmla="*/ 1549 h 3367"/>
                  <a:gd name="T50" fmla="*/ 2049 w 3867"/>
                  <a:gd name="T51" fmla="*/ 2299 h 3367"/>
                  <a:gd name="T52" fmla="*/ 2357 w 3867"/>
                  <a:gd name="T53" fmla="*/ 1231 h 3367"/>
                  <a:gd name="T54" fmla="*/ 2512 w 3867"/>
                  <a:gd name="T55" fmla="*/ 1606 h 3367"/>
                  <a:gd name="T56" fmla="*/ 2106 w 3867"/>
                  <a:gd name="T57" fmla="*/ 2012 h 3367"/>
                  <a:gd name="T58" fmla="*/ 1731 w 3867"/>
                  <a:gd name="T59" fmla="*/ 1856 h 3367"/>
                  <a:gd name="T60" fmla="*/ 2106 w 3867"/>
                  <a:gd name="T61" fmla="*/ 2586 h 3367"/>
                  <a:gd name="T62" fmla="*/ 1731 w 3867"/>
                  <a:gd name="T63" fmla="*/ 2741 h 3367"/>
                  <a:gd name="T64" fmla="*/ 2512 w 3867"/>
                  <a:gd name="T65" fmla="*/ 2992 h 3367"/>
                  <a:gd name="T66" fmla="*/ 2357 w 3867"/>
                  <a:gd name="T67" fmla="*/ 3367 h 3367"/>
                  <a:gd name="T68" fmla="*/ 3086 w 3867"/>
                  <a:gd name="T69" fmla="*/ 2992 h 3367"/>
                  <a:gd name="T70" fmla="*/ 3241 w 3867"/>
                  <a:gd name="T71" fmla="*/ 3367 h 3367"/>
                  <a:gd name="T72" fmla="*/ 3492 w 3867"/>
                  <a:gd name="T73" fmla="*/ 2586 h 3367"/>
                  <a:gd name="T74" fmla="*/ 3867 w 3867"/>
                  <a:gd name="T75" fmla="*/ 2741 h 3367"/>
                  <a:gd name="T76" fmla="*/ 3492 w 3867"/>
                  <a:gd name="T77" fmla="*/ 2012 h 3367"/>
                  <a:gd name="T78" fmla="*/ 3867 w 3867"/>
                  <a:gd name="T79" fmla="*/ 1856 h 3367"/>
                  <a:gd name="T80" fmla="*/ 3086 w 3867"/>
                  <a:gd name="T81" fmla="*/ 1606 h 3367"/>
                  <a:gd name="T82" fmla="*/ 3241 w 3867"/>
                  <a:gd name="T83" fmla="*/ 1231 h 3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67" h="3367">
                    <a:moveTo>
                      <a:pt x="924" y="299"/>
                    </a:moveTo>
                    <a:cubicBezTo>
                      <a:pt x="1269" y="299"/>
                      <a:pt x="1549" y="579"/>
                      <a:pt x="1549" y="924"/>
                    </a:cubicBezTo>
                    <a:cubicBezTo>
                      <a:pt x="1549" y="1269"/>
                      <a:pt x="1269" y="1549"/>
                      <a:pt x="924" y="1549"/>
                    </a:cubicBezTo>
                    <a:cubicBezTo>
                      <a:pt x="579" y="1549"/>
                      <a:pt x="299" y="1269"/>
                      <a:pt x="299" y="924"/>
                    </a:cubicBezTo>
                    <a:cubicBezTo>
                      <a:pt x="299" y="579"/>
                      <a:pt x="579" y="299"/>
                      <a:pt x="924" y="299"/>
                    </a:cubicBezTo>
                    <a:close/>
                    <a:moveTo>
                      <a:pt x="1163" y="347"/>
                    </a:moveTo>
                    <a:cubicBezTo>
                      <a:pt x="1307" y="0"/>
                      <a:pt x="1307" y="0"/>
                      <a:pt x="1307" y="0"/>
                    </a:cubicBezTo>
                    <a:moveTo>
                      <a:pt x="1501" y="685"/>
                    </a:moveTo>
                    <a:cubicBezTo>
                      <a:pt x="1848" y="541"/>
                      <a:pt x="1848" y="541"/>
                      <a:pt x="1848" y="541"/>
                    </a:cubicBezTo>
                    <a:moveTo>
                      <a:pt x="1501" y="1163"/>
                    </a:moveTo>
                    <a:cubicBezTo>
                      <a:pt x="1848" y="1307"/>
                      <a:pt x="1848" y="1307"/>
                      <a:pt x="1848" y="1307"/>
                    </a:cubicBezTo>
                    <a:moveTo>
                      <a:pt x="1163" y="1501"/>
                    </a:moveTo>
                    <a:cubicBezTo>
                      <a:pt x="1307" y="1848"/>
                      <a:pt x="1307" y="1848"/>
                      <a:pt x="1307" y="1848"/>
                    </a:cubicBezTo>
                    <a:moveTo>
                      <a:pt x="685" y="1501"/>
                    </a:moveTo>
                    <a:cubicBezTo>
                      <a:pt x="541" y="1848"/>
                      <a:pt x="541" y="1848"/>
                      <a:pt x="541" y="1848"/>
                    </a:cubicBezTo>
                    <a:moveTo>
                      <a:pt x="347" y="1163"/>
                    </a:moveTo>
                    <a:cubicBezTo>
                      <a:pt x="0" y="1307"/>
                      <a:pt x="0" y="1307"/>
                      <a:pt x="0" y="1307"/>
                    </a:cubicBezTo>
                    <a:moveTo>
                      <a:pt x="0" y="541"/>
                    </a:moveTo>
                    <a:cubicBezTo>
                      <a:pt x="347" y="685"/>
                      <a:pt x="347" y="685"/>
                      <a:pt x="347" y="685"/>
                    </a:cubicBezTo>
                    <a:moveTo>
                      <a:pt x="685" y="347"/>
                    </a:moveTo>
                    <a:cubicBezTo>
                      <a:pt x="541" y="0"/>
                      <a:pt x="541" y="0"/>
                      <a:pt x="541" y="0"/>
                    </a:cubicBezTo>
                    <a:moveTo>
                      <a:pt x="2049" y="2299"/>
                    </a:moveTo>
                    <a:cubicBezTo>
                      <a:pt x="2049" y="2713"/>
                      <a:pt x="2385" y="3049"/>
                      <a:pt x="2799" y="3049"/>
                    </a:cubicBezTo>
                    <a:cubicBezTo>
                      <a:pt x="3213" y="3049"/>
                      <a:pt x="3549" y="2713"/>
                      <a:pt x="3549" y="2299"/>
                    </a:cubicBezTo>
                    <a:cubicBezTo>
                      <a:pt x="3549" y="1885"/>
                      <a:pt x="3213" y="1549"/>
                      <a:pt x="2799" y="1549"/>
                    </a:cubicBezTo>
                    <a:cubicBezTo>
                      <a:pt x="2385" y="1549"/>
                      <a:pt x="2049" y="1885"/>
                      <a:pt x="2049" y="2299"/>
                    </a:cubicBezTo>
                    <a:close/>
                    <a:moveTo>
                      <a:pt x="2357" y="1231"/>
                    </a:moveTo>
                    <a:cubicBezTo>
                      <a:pt x="2512" y="1606"/>
                      <a:pt x="2512" y="1606"/>
                      <a:pt x="2512" y="1606"/>
                    </a:cubicBezTo>
                    <a:moveTo>
                      <a:pt x="2106" y="2012"/>
                    </a:moveTo>
                    <a:cubicBezTo>
                      <a:pt x="1731" y="1856"/>
                      <a:pt x="1731" y="1856"/>
                      <a:pt x="1731" y="1856"/>
                    </a:cubicBezTo>
                    <a:moveTo>
                      <a:pt x="2106" y="2586"/>
                    </a:moveTo>
                    <a:cubicBezTo>
                      <a:pt x="1731" y="2741"/>
                      <a:pt x="1731" y="2741"/>
                      <a:pt x="1731" y="2741"/>
                    </a:cubicBezTo>
                    <a:moveTo>
                      <a:pt x="2512" y="2992"/>
                    </a:moveTo>
                    <a:cubicBezTo>
                      <a:pt x="2357" y="3367"/>
                      <a:pt x="2357" y="3367"/>
                      <a:pt x="2357" y="3367"/>
                    </a:cubicBezTo>
                    <a:moveTo>
                      <a:pt x="3086" y="2992"/>
                    </a:moveTo>
                    <a:cubicBezTo>
                      <a:pt x="3241" y="3367"/>
                      <a:pt x="3241" y="3367"/>
                      <a:pt x="3241" y="3367"/>
                    </a:cubicBezTo>
                    <a:moveTo>
                      <a:pt x="3492" y="2586"/>
                    </a:moveTo>
                    <a:cubicBezTo>
                      <a:pt x="3867" y="2741"/>
                      <a:pt x="3867" y="2741"/>
                      <a:pt x="3867" y="2741"/>
                    </a:cubicBezTo>
                    <a:moveTo>
                      <a:pt x="3492" y="2012"/>
                    </a:moveTo>
                    <a:cubicBezTo>
                      <a:pt x="3867" y="1856"/>
                      <a:pt x="3867" y="1856"/>
                      <a:pt x="3867" y="1856"/>
                    </a:cubicBezTo>
                    <a:moveTo>
                      <a:pt x="3086" y="1606"/>
                    </a:moveTo>
                    <a:cubicBezTo>
                      <a:pt x="3241" y="1231"/>
                      <a:pt x="3241" y="1231"/>
                      <a:pt x="3241" y="1231"/>
                    </a:cubicBezTo>
                  </a:path>
                </a:pathLst>
              </a:custGeom>
              <a:noFill/>
              <a:ln w="19050" cap="flat">
                <a:solidFill>
                  <a:srgbClr val="00B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0E1E9B7-2592-A44A-AB59-D7F552840F4A}"/>
              </a:ext>
            </a:extLst>
          </p:cNvPr>
          <p:cNvSpPr txBox="1"/>
          <p:nvPr/>
        </p:nvSpPr>
        <p:spPr>
          <a:xfrm>
            <a:off x="5004947" y="1208619"/>
            <a:ext cx="209352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Connected experiences</a:t>
            </a:r>
          </a:p>
        </p:txBody>
      </p:sp>
    </p:spTree>
    <p:extLst>
      <p:ext uri="{BB962C8B-B14F-4D97-AF65-F5344CB8AC3E}">
        <p14:creationId xmlns:p14="http://schemas.microsoft.com/office/powerpoint/2010/main" val="212062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4A604-690E-6B40-9C98-8B5B6A5DE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2467"/>
            <a:ext cx="12192000" cy="58456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D4FB2C-C151-DB44-A38E-AFBA522ED083}"/>
              </a:ext>
            </a:extLst>
          </p:cNvPr>
          <p:cNvSpPr txBox="1"/>
          <p:nvPr/>
        </p:nvSpPr>
        <p:spPr>
          <a:xfrm>
            <a:off x="7370193" y="0"/>
            <a:ext cx="492699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Internal configuration with a WAF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A714C6-C864-A24B-A0D8-9FC6DB14BAFB}"/>
              </a:ext>
            </a:extLst>
          </p:cNvPr>
          <p:cNvGrpSpPr/>
          <p:nvPr/>
        </p:nvGrpSpPr>
        <p:grpSpPr>
          <a:xfrm>
            <a:off x="493654" y="351366"/>
            <a:ext cx="6781537" cy="815608"/>
            <a:chOff x="5284925" y="5944005"/>
            <a:chExt cx="6781537" cy="81560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D6B75A-5870-2549-8690-46FFD6E24FB2}"/>
                </a:ext>
              </a:extLst>
            </p:cNvPr>
            <p:cNvSpPr txBox="1"/>
            <p:nvPr/>
          </p:nvSpPr>
          <p:spPr>
            <a:xfrm>
              <a:off x="5594410" y="5944005"/>
              <a:ext cx="6472052" cy="8156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More secure </a:t>
              </a:r>
              <a:r>
                <a:rPr lang="en-US" sz="16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external</a:t>
              </a: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access to private and on-premises endpoints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Secure </a:t>
              </a:r>
              <a:r>
                <a:rPr lang="en-US" sz="16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internal</a:t>
              </a: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access to private cloud and on-premises endpoints</a:t>
              </a:r>
            </a:p>
          </p:txBody>
        </p:sp>
        <p:sp>
          <p:nvSpPr>
            <p:cNvPr id="9" name="check 3" title="Icon of a checkmark with a circle around it">
              <a:extLst>
                <a:ext uri="{FF2B5EF4-FFF2-40B4-BE49-F238E27FC236}">
                  <a16:creationId xmlns:a16="http://schemas.microsoft.com/office/drawing/2014/main" id="{6EA81418-2C52-9B4F-BE91-8CBFDFBD15F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84925" y="6168929"/>
              <a:ext cx="367893" cy="365760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3810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201699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E76A-1D0D-E14B-BEA8-22901AA5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vs JWT</a:t>
            </a:r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1BF66AC-3D6D-7948-9758-2CECB8EDC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725721"/>
              </p:ext>
            </p:extLst>
          </p:nvPr>
        </p:nvGraphicFramePr>
        <p:xfrm>
          <a:off x="588263" y="1503437"/>
          <a:ext cx="8638863" cy="4101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9621">
                  <a:extLst>
                    <a:ext uri="{9D8B030D-6E8A-4147-A177-3AD203B41FA5}">
                      <a16:colId xmlns:a16="http://schemas.microsoft.com/office/drawing/2014/main" val="267866407"/>
                    </a:ext>
                  </a:extLst>
                </a:gridCol>
                <a:gridCol w="2879621">
                  <a:extLst>
                    <a:ext uri="{9D8B030D-6E8A-4147-A177-3AD203B41FA5}">
                      <a16:colId xmlns:a16="http://schemas.microsoft.com/office/drawing/2014/main" val="138572225"/>
                    </a:ext>
                  </a:extLst>
                </a:gridCol>
                <a:gridCol w="2879621">
                  <a:extLst>
                    <a:ext uri="{9D8B030D-6E8A-4147-A177-3AD203B41FA5}">
                      <a16:colId xmlns:a16="http://schemas.microsoft.com/office/drawing/2014/main" val="3408045447"/>
                    </a:ext>
                  </a:extLst>
                </a:gridCol>
              </a:tblGrid>
              <a:tr h="683619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Key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JWT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6234927"/>
                  </a:ext>
                </a:extLst>
              </a:tr>
              <a:tr h="68361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Credential type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Bearer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Bearer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001209"/>
                  </a:ext>
                </a:extLst>
              </a:tr>
              <a:tr h="68361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Token type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Reference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Self-contained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9945730"/>
                  </a:ext>
                </a:extLst>
              </a:tr>
              <a:tr h="68361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Sensitivity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 a secret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Doesn’t contain secrets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647335"/>
                  </a:ext>
                </a:extLst>
              </a:tr>
              <a:tr h="68361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Expiration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External, ad hoc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Built in, pre-defined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7261791"/>
                  </a:ext>
                </a:extLst>
              </a:tr>
              <a:tr h="68361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Subject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Developer and an app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 user or an app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487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81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icture 4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970082"/>
            <a:ext cx="12192000" cy="57684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Regional availability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2727840"/>
            <a:ext cx="12192000" cy="1711238"/>
          </a:xfrm>
        </p:spPr>
        <p:txBody>
          <a:bodyPr/>
          <a:lstStyle/>
          <a:p>
            <a:pPr algn="ctr"/>
            <a:r>
              <a:rPr lang="en-US" sz="3200" dirty="0"/>
              <a:t>30 public regions in Americas, Europe, Asia and Australia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6 US Government regions and 2 regions in China</a:t>
            </a:r>
          </a:p>
        </p:txBody>
      </p:sp>
    </p:spTree>
    <p:extLst>
      <p:ext uri="{BB962C8B-B14F-4D97-AF65-F5344CB8AC3E}">
        <p14:creationId xmlns:p14="http://schemas.microsoft.com/office/powerpoint/2010/main" val="27541116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icture 48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" y="970082"/>
            <a:ext cx="12192000" cy="57684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Multi-region topologies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620215" y="3461998"/>
            <a:ext cx="970156" cy="24074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935" y="3854303"/>
            <a:ext cx="645124" cy="645124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6091931" y="4545262"/>
            <a:ext cx="0" cy="331549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074849" y="2938048"/>
            <a:ext cx="1" cy="916255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eople_6" descr="Presenter, speaker&#10;">
            <a:extLst>
              <a:ext uri="{FF2B5EF4-FFF2-40B4-BE49-F238E27FC236}">
                <a16:creationId xmlns:a16="http://schemas.microsoft.com/office/drawing/2014/main" id="{9506BBC5-4610-4122-A309-891695315AC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91241" y="2511650"/>
            <a:ext cx="367217" cy="365760"/>
          </a:xfrm>
          <a:custGeom>
            <a:avLst/>
            <a:gdLst>
              <a:gd name="T0" fmla="*/ 90 w 347"/>
              <a:gd name="T1" fmla="*/ 124 h 347"/>
              <a:gd name="T2" fmla="*/ 175 w 347"/>
              <a:gd name="T3" fmla="*/ 39 h 347"/>
              <a:gd name="T4" fmla="*/ 260 w 347"/>
              <a:gd name="T5" fmla="*/ 124 h 347"/>
              <a:gd name="T6" fmla="*/ 175 w 347"/>
              <a:gd name="T7" fmla="*/ 209 h 347"/>
              <a:gd name="T8" fmla="*/ 90 w 347"/>
              <a:gd name="T9" fmla="*/ 124 h 347"/>
              <a:gd name="T10" fmla="*/ 311 w 347"/>
              <a:gd name="T11" fmla="*/ 347 h 347"/>
              <a:gd name="T12" fmla="*/ 174 w 347"/>
              <a:gd name="T13" fmla="*/ 209 h 347"/>
              <a:gd name="T14" fmla="*/ 36 w 347"/>
              <a:gd name="T15" fmla="*/ 347 h 347"/>
              <a:gd name="T16" fmla="*/ 293 w 347"/>
              <a:gd name="T17" fmla="*/ 239 h 347"/>
              <a:gd name="T18" fmla="*/ 347 w 347"/>
              <a:gd name="T19" fmla="*/ 239 h 347"/>
              <a:gd name="T20" fmla="*/ 347 w 347"/>
              <a:gd name="T21" fmla="*/ 0 h 347"/>
              <a:gd name="T22" fmla="*/ 0 w 347"/>
              <a:gd name="T23" fmla="*/ 0 h 347"/>
              <a:gd name="T24" fmla="*/ 0 w 347"/>
              <a:gd name="T25" fmla="*/ 239 h 347"/>
              <a:gd name="T26" fmla="*/ 54 w 347"/>
              <a:gd name="T27" fmla="*/ 239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7" h="347">
                <a:moveTo>
                  <a:pt x="90" y="124"/>
                </a:moveTo>
                <a:cubicBezTo>
                  <a:pt x="90" y="77"/>
                  <a:pt x="128" y="39"/>
                  <a:pt x="175" y="39"/>
                </a:cubicBezTo>
                <a:cubicBezTo>
                  <a:pt x="222" y="39"/>
                  <a:pt x="260" y="77"/>
                  <a:pt x="260" y="124"/>
                </a:cubicBezTo>
                <a:cubicBezTo>
                  <a:pt x="260" y="171"/>
                  <a:pt x="222" y="209"/>
                  <a:pt x="175" y="209"/>
                </a:cubicBezTo>
                <a:cubicBezTo>
                  <a:pt x="128" y="209"/>
                  <a:pt x="90" y="171"/>
                  <a:pt x="90" y="124"/>
                </a:cubicBezTo>
                <a:close/>
                <a:moveTo>
                  <a:pt x="311" y="347"/>
                </a:moveTo>
                <a:cubicBezTo>
                  <a:pt x="311" y="271"/>
                  <a:pt x="249" y="209"/>
                  <a:pt x="174" y="209"/>
                </a:cubicBezTo>
                <a:cubicBezTo>
                  <a:pt x="98" y="209"/>
                  <a:pt x="36" y="271"/>
                  <a:pt x="36" y="347"/>
                </a:cubicBezTo>
                <a:moveTo>
                  <a:pt x="293" y="239"/>
                </a:moveTo>
                <a:cubicBezTo>
                  <a:pt x="347" y="239"/>
                  <a:pt x="347" y="239"/>
                  <a:pt x="347" y="239"/>
                </a:cubicBezTo>
                <a:cubicBezTo>
                  <a:pt x="347" y="0"/>
                  <a:pt x="347" y="0"/>
                  <a:pt x="34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9"/>
                  <a:pt x="0" y="239"/>
                  <a:pt x="0" y="239"/>
                </a:cubicBezTo>
                <a:cubicBezTo>
                  <a:pt x="54" y="239"/>
                  <a:pt x="54" y="239"/>
                  <a:pt x="54" y="239"/>
                </a:cubicBezTo>
              </a:path>
            </a:pathLst>
          </a:custGeom>
          <a:noFill/>
          <a:ln w="28575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5620215" y="3727303"/>
            <a:ext cx="970156" cy="897730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people_6" descr="Presenter, speaker&#10;">
            <a:extLst>
              <a:ext uri="{FF2B5EF4-FFF2-40B4-BE49-F238E27FC236}">
                <a16:creationId xmlns:a16="http://schemas.microsoft.com/office/drawing/2014/main" id="{85F85830-8D96-CB47-9959-01F900B77D1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77028" y="2704351"/>
            <a:ext cx="367217" cy="365760"/>
          </a:xfrm>
          <a:custGeom>
            <a:avLst/>
            <a:gdLst>
              <a:gd name="T0" fmla="*/ 90 w 347"/>
              <a:gd name="T1" fmla="*/ 124 h 347"/>
              <a:gd name="T2" fmla="*/ 175 w 347"/>
              <a:gd name="T3" fmla="*/ 39 h 347"/>
              <a:gd name="T4" fmla="*/ 260 w 347"/>
              <a:gd name="T5" fmla="*/ 124 h 347"/>
              <a:gd name="T6" fmla="*/ 175 w 347"/>
              <a:gd name="T7" fmla="*/ 209 h 347"/>
              <a:gd name="T8" fmla="*/ 90 w 347"/>
              <a:gd name="T9" fmla="*/ 124 h 347"/>
              <a:gd name="T10" fmla="*/ 311 w 347"/>
              <a:gd name="T11" fmla="*/ 347 h 347"/>
              <a:gd name="T12" fmla="*/ 174 w 347"/>
              <a:gd name="T13" fmla="*/ 209 h 347"/>
              <a:gd name="T14" fmla="*/ 36 w 347"/>
              <a:gd name="T15" fmla="*/ 347 h 347"/>
              <a:gd name="T16" fmla="*/ 293 w 347"/>
              <a:gd name="T17" fmla="*/ 239 h 347"/>
              <a:gd name="T18" fmla="*/ 347 w 347"/>
              <a:gd name="T19" fmla="*/ 239 h 347"/>
              <a:gd name="T20" fmla="*/ 347 w 347"/>
              <a:gd name="T21" fmla="*/ 0 h 347"/>
              <a:gd name="T22" fmla="*/ 0 w 347"/>
              <a:gd name="T23" fmla="*/ 0 h 347"/>
              <a:gd name="T24" fmla="*/ 0 w 347"/>
              <a:gd name="T25" fmla="*/ 239 h 347"/>
              <a:gd name="T26" fmla="*/ 54 w 347"/>
              <a:gd name="T27" fmla="*/ 239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7" h="347">
                <a:moveTo>
                  <a:pt x="90" y="124"/>
                </a:moveTo>
                <a:cubicBezTo>
                  <a:pt x="90" y="77"/>
                  <a:pt x="128" y="39"/>
                  <a:pt x="175" y="39"/>
                </a:cubicBezTo>
                <a:cubicBezTo>
                  <a:pt x="222" y="39"/>
                  <a:pt x="260" y="77"/>
                  <a:pt x="260" y="124"/>
                </a:cubicBezTo>
                <a:cubicBezTo>
                  <a:pt x="260" y="171"/>
                  <a:pt x="222" y="209"/>
                  <a:pt x="175" y="209"/>
                </a:cubicBezTo>
                <a:cubicBezTo>
                  <a:pt x="128" y="209"/>
                  <a:pt x="90" y="171"/>
                  <a:pt x="90" y="124"/>
                </a:cubicBezTo>
                <a:close/>
                <a:moveTo>
                  <a:pt x="311" y="347"/>
                </a:moveTo>
                <a:cubicBezTo>
                  <a:pt x="311" y="271"/>
                  <a:pt x="249" y="209"/>
                  <a:pt x="174" y="209"/>
                </a:cubicBezTo>
                <a:cubicBezTo>
                  <a:pt x="98" y="209"/>
                  <a:pt x="36" y="271"/>
                  <a:pt x="36" y="347"/>
                </a:cubicBezTo>
                <a:moveTo>
                  <a:pt x="293" y="239"/>
                </a:moveTo>
                <a:cubicBezTo>
                  <a:pt x="347" y="239"/>
                  <a:pt x="347" y="239"/>
                  <a:pt x="347" y="239"/>
                </a:cubicBezTo>
                <a:cubicBezTo>
                  <a:pt x="347" y="0"/>
                  <a:pt x="347" y="0"/>
                  <a:pt x="34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9"/>
                  <a:pt x="0" y="239"/>
                  <a:pt x="0" y="239"/>
                </a:cubicBezTo>
                <a:cubicBezTo>
                  <a:pt x="54" y="239"/>
                  <a:pt x="54" y="239"/>
                  <a:pt x="54" y="239"/>
                </a:cubicBezTo>
              </a:path>
            </a:pathLst>
          </a:custGeom>
          <a:noFill/>
          <a:ln w="28575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C4F68EE-6F03-4445-A9F1-9DCC45D58EDB}"/>
              </a:ext>
            </a:extLst>
          </p:cNvPr>
          <p:cNvCxnSpPr>
            <a:cxnSpLocks/>
          </p:cNvCxnSpPr>
          <p:nvPr/>
        </p:nvCxnSpPr>
        <p:spPr>
          <a:xfrm>
            <a:off x="2832410" y="2887231"/>
            <a:ext cx="3058831" cy="1032315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D445E973-4FF6-3A4E-BF1E-52DCF64E0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10" y="4987340"/>
            <a:ext cx="570042" cy="57004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35AF067-2CE4-DB48-A2E4-2E87F25FDBAA}"/>
              </a:ext>
            </a:extLst>
          </p:cNvPr>
          <p:cNvCxnSpPr>
            <a:cxnSpLocks/>
          </p:cNvCxnSpPr>
          <p:nvPr/>
        </p:nvCxnSpPr>
        <p:spPr>
          <a:xfrm>
            <a:off x="5510732" y="2422465"/>
            <a:ext cx="288705" cy="1150370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5690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icture 48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" y="970082"/>
            <a:ext cx="12192000" cy="5768441"/>
          </a:xfrm>
          <a:prstGeom prst="rect">
            <a:avLst/>
          </a:prstGeom>
          <a:ln>
            <a:noFill/>
            <a:prstDash val="lgDash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Multi-region topologies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1901980" y="2933861"/>
            <a:ext cx="364411" cy="817178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5620215" y="3461998"/>
            <a:ext cx="970156" cy="24074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935" y="3854303"/>
            <a:ext cx="645124" cy="645124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6091931" y="4545262"/>
            <a:ext cx="0" cy="331549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6077960" y="2933861"/>
            <a:ext cx="0" cy="914400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eople_6" descr="Presenter, speaker&#10;">
            <a:extLst>
              <a:ext uri="{FF2B5EF4-FFF2-40B4-BE49-F238E27FC236}">
                <a16:creationId xmlns:a16="http://schemas.microsoft.com/office/drawing/2014/main" id="{9506BBC5-4610-4122-A309-891695315AC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91241" y="2511650"/>
            <a:ext cx="367217" cy="365760"/>
          </a:xfrm>
          <a:custGeom>
            <a:avLst/>
            <a:gdLst>
              <a:gd name="T0" fmla="*/ 90 w 347"/>
              <a:gd name="T1" fmla="*/ 124 h 347"/>
              <a:gd name="T2" fmla="*/ 175 w 347"/>
              <a:gd name="T3" fmla="*/ 39 h 347"/>
              <a:gd name="T4" fmla="*/ 260 w 347"/>
              <a:gd name="T5" fmla="*/ 124 h 347"/>
              <a:gd name="T6" fmla="*/ 175 w 347"/>
              <a:gd name="T7" fmla="*/ 209 h 347"/>
              <a:gd name="T8" fmla="*/ 90 w 347"/>
              <a:gd name="T9" fmla="*/ 124 h 347"/>
              <a:gd name="T10" fmla="*/ 311 w 347"/>
              <a:gd name="T11" fmla="*/ 347 h 347"/>
              <a:gd name="T12" fmla="*/ 174 w 347"/>
              <a:gd name="T13" fmla="*/ 209 h 347"/>
              <a:gd name="T14" fmla="*/ 36 w 347"/>
              <a:gd name="T15" fmla="*/ 347 h 347"/>
              <a:gd name="T16" fmla="*/ 293 w 347"/>
              <a:gd name="T17" fmla="*/ 239 h 347"/>
              <a:gd name="T18" fmla="*/ 347 w 347"/>
              <a:gd name="T19" fmla="*/ 239 h 347"/>
              <a:gd name="T20" fmla="*/ 347 w 347"/>
              <a:gd name="T21" fmla="*/ 0 h 347"/>
              <a:gd name="T22" fmla="*/ 0 w 347"/>
              <a:gd name="T23" fmla="*/ 0 h 347"/>
              <a:gd name="T24" fmla="*/ 0 w 347"/>
              <a:gd name="T25" fmla="*/ 239 h 347"/>
              <a:gd name="T26" fmla="*/ 54 w 347"/>
              <a:gd name="T27" fmla="*/ 239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7" h="347">
                <a:moveTo>
                  <a:pt x="90" y="124"/>
                </a:moveTo>
                <a:cubicBezTo>
                  <a:pt x="90" y="77"/>
                  <a:pt x="128" y="39"/>
                  <a:pt x="175" y="39"/>
                </a:cubicBezTo>
                <a:cubicBezTo>
                  <a:pt x="222" y="39"/>
                  <a:pt x="260" y="77"/>
                  <a:pt x="260" y="124"/>
                </a:cubicBezTo>
                <a:cubicBezTo>
                  <a:pt x="260" y="171"/>
                  <a:pt x="222" y="209"/>
                  <a:pt x="175" y="209"/>
                </a:cubicBezTo>
                <a:cubicBezTo>
                  <a:pt x="128" y="209"/>
                  <a:pt x="90" y="171"/>
                  <a:pt x="90" y="124"/>
                </a:cubicBezTo>
                <a:close/>
                <a:moveTo>
                  <a:pt x="311" y="347"/>
                </a:moveTo>
                <a:cubicBezTo>
                  <a:pt x="311" y="271"/>
                  <a:pt x="249" y="209"/>
                  <a:pt x="174" y="209"/>
                </a:cubicBezTo>
                <a:cubicBezTo>
                  <a:pt x="98" y="209"/>
                  <a:pt x="36" y="271"/>
                  <a:pt x="36" y="347"/>
                </a:cubicBezTo>
                <a:moveTo>
                  <a:pt x="293" y="239"/>
                </a:moveTo>
                <a:cubicBezTo>
                  <a:pt x="347" y="239"/>
                  <a:pt x="347" y="239"/>
                  <a:pt x="347" y="239"/>
                </a:cubicBezTo>
                <a:cubicBezTo>
                  <a:pt x="347" y="0"/>
                  <a:pt x="347" y="0"/>
                  <a:pt x="34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9"/>
                  <a:pt x="0" y="239"/>
                  <a:pt x="0" y="239"/>
                </a:cubicBezTo>
                <a:cubicBezTo>
                  <a:pt x="54" y="239"/>
                  <a:pt x="54" y="239"/>
                  <a:pt x="54" y="239"/>
                </a:cubicBezTo>
              </a:path>
            </a:pathLst>
          </a:custGeom>
          <a:noFill/>
          <a:ln w="28575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5620215" y="3727303"/>
            <a:ext cx="970156" cy="897730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61FBEB4-963B-BA48-A25D-3B0392BD1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10" y="4987340"/>
            <a:ext cx="570042" cy="570042"/>
          </a:xfrm>
          <a:prstGeom prst="rect">
            <a:avLst/>
          </a:prstGeom>
        </p:spPr>
      </p:pic>
      <p:sp>
        <p:nvSpPr>
          <p:cNvPr id="29" name="people_6" descr="Presenter, speaker&#10;">
            <a:extLst>
              <a:ext uri="{FF2B5EF4-FFF2-40B4-BE49-F238E27FC236}">
                <a16:creationId xmlns:a16="http://schemas.microsoft.com/office/drawing/2014/main" id="{85F85830-8D96-CB47-9959-01F900B77D1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77028" y="2704351"/>
            <a:ext cx="367217" cy="365760"/>
          </a:xfrm>
          <a:custGeom>
            <a:avLst/>
            <a:gdLst>
              <a:gd name="T0" fmla="*/ 90 w 347"/>
              <a:gd name="T1" fmla="*/ 124 h 347"/>
              <a:gd name="T2" fmla="*/ 175 w 347"/>
              <a:gd name="T3" fmla="*/ 39 h 347"/>
              <a:gd name="T4" fmla="*/ 260 w 347"/>
              <a:gd name="T5" fmla="*/ 124 h 347"/>
              <a:gd name="T6" fmla="*/ 175 w 347"/>
              <a:gd name="T7" fmla="*/ 209 h 347"/>
              <a:gd name="T8" fmla="*/ 90 w 347"/>
              <a:gd name="T9" fmla="*/ 124 h 347"/>
              <a:gd name="T10" fmla="*/ 311 w 347"/>
              <a:gd name="T11" fmla="*/ 347 h 347"/>
              <a:gd name="T12" fmla="*/ 174 w 347"/>
              <a:gd name="T13" fmla="*/ 209 h 347"/>
              <a:gd name="T14" fmla="*/ 36 w 347"/>
              <a:gd name="T15" fmla="*/ 347 h 347"/>
              <a:gd name="T16" fmla="*/ 293 w 347"/>
              <a:gd name="T17" fmla="*/ 239 h 347"/>
              <a:gd name="T18" fmla="*/ 347 w 347"/>
              <a:gd name="T19" fmla="*/ 239 h 347"/>
              <a:gd name="T20" fmla="*/ 347 w 347"/>
              <a:gd name="T21" fmla="*/ 0 h 347"/>
              <a:gd name="T22" fmla="*/ 0 w 347"/>
              <a:gd name="T23" fmla="*/ 0 h 347"/>
              <a:gd name="T24" fmla="*/ 0 w 347"/>
              <a:gd name="T25" fmla="*/ 239 h 347"/>
              <a:gd name="T26" fmla="*/ 54 w 347"/>
              <a:gd name="T27" fmla="*/ 239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7" h="347">
                <a:moveTo>
                  <a:pt x="90" y="124"/>
                </a:moveTo>
                <a:cubicBezTo>
                  <a:pt x="90" y="77"/>
                  <a:pt x="128" y="39"/>
                  <a:pt x="175" y="39"/>
                </a:cubicBezTo>
                <a:cubicBezTo>
                  <a:pt x="222" y="39"/>
                  <a:pt x="260" y="77"/>
                  <a:pt x="260" y="124"/>
                </a:cubicBezTo>
                <a:cubicBezTo>
                  <a:pt x="260" y="171"/>
                  <a:pt x="222" y="209"/>
                  <a:pt x="175" y="209"/>
                </a:cubicBezTo>
                <a:cubicBezTo>
                  <a:pt x="128" y="209"/>
                  <a:pt x="90" y="171"/>
                  <a:pt x="90" y="124"/>
                </a:cubicBezTo>
                <a:close/>
                <a:moveTo>
                  <a:pt x="311" y="347"/>
                </a:moveTo>
                <a:cubicBezTo>
                  <a:pt x="311" y="271"/>
                  <a:pt x="249" y="209"/>
                  <a:pt x="174" y="209"/>
                </a:cubicBezTo>
                <a:cubicBezTo>
                  <a:pt x="98" y="209"/>
                  <a:pt x="36" y="271"/>
                  <a:pt x="36" y="347"/>
                </a:cubicBezTo>
                <a:moveTo>
                  <a:pt x="293" y="239"/>
                </a:moveTo>
                <a:cubicBezTo>
                  <a:pt x="347" y="239"/>
                  <a:pt x="347" y="239"/>
                  <a:pt x="347" y="239"/>
                </a:cubicBezTo>
                <a:cubicBezTo>
                  <a:pt x="347" y="0"/>
                  <a:pt x="347" y="0"/>
                  <a:pt x="34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9"/>
                  <a:pt x="0" y="239"/>
                  <a:pt x="0" y="239"/>
                </a:cubicBezTo>
                <a:cubicBezTo>
                  <a:pt x="54" y="239"/>
                  <a:pt x="54" y="239"/>
                  <a:pt x="54" y="239"/>
                </a:cubicBezTo>
              </a:path>
            </a:pathLst>
          </a:custGeom>
          <a:noFill/>
          <a:ln w="28575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6DE19D-3D4E-804C-9C3D-881DD977360E}"/>
              </a:ext>
            </a:extLst>
          </p:cNvPr>
          <p:cNvSpPr/>
          <p:nvPr/>
        </p:nvSpPr>
        <p:spPr bwMode="auto">
          <a:xfrm>
            <a:off x="2111474" y="3461998"/>
            <a:ext cx="970156" cy="24074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51D6D0-DEAC-0D4F-AF9E-196ED3DE0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194" y="3854303"/>
            <a:ext cx="645124" cy="64512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C49F096-A5EE-6C48-93BF-2EA3E1844524}"/>
              </a:ext>
            </a:extLst>
          </p:cNvPr>
          <p:cNvSpPr/>
          <p:nvPr/>
        </p:nvSpPr>
        <p:spPr bwMode="auto">
          <a:xfrm>
            <a:off x="2111474" y="3727303"/>
            <a:ext cx="4478896" cy="897730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39BF07-C62B-C14B-99C2-109D38D32007}"/>
              </a:ext>
            </a:extLst>
          </p:cNvPr>
          <p:cNvCxnSpPr>
            <a:cxnSpLocks/>
          </p:cNvCxnSpPr>
          <p:nvPr/>
        </p:nvCxnSpPr>
        <p:spPr>
          <a:xfrm>
            <a:off x="2797242" y="4360653"/>
            <a:ext cx="2970661" cy="836585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7BE621F-2DE0-1C40-B74C-CE6FAF01BF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032" y="3925375"/>
            <a:ext cx="501585" cy="501585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5E3BC72-CEF6-9842-8B10-918E990A673C}"/>
              </a:ext>
            </a:extLst>
          </p:cNvPr>
          <p:cNvCxnSpPr>
            <a:cxnSpLocks/>
          </p:cNvCxnSpPr>
          <p:nvPr/>
        </p:nvCxnSpPr>
        <p:spPr>
          <a:xfrm>
            <a:off x="2811822" y="3070111"/>
            <a:ext cx="1262116" cy="1001420"/>
          </a:xfrm>
          <a:prstGeom prst="straightConnector1">
            <a:avLst/>
          </a:prstGeom>
          <a:ln w="1270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599CAFE-E521-A04C-8396-F2B2C244DD32}"/>
              </a:ext>
            </a:extLst>
          </p:cNvPr>
          <p:cNvCxnSpPr>
            <a:cxnSpLocks/>
          </p:cNvCxnSpPr>
          <p:nvPr/>
        </p:nvCxnSpPr>
        <p:spPr>
          <a:xfrm>
            <a:off x="2550131" y="3070111"/>
            <a:ext cx="0" cy="777240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9A0AE88-AFBD-484F-9752-10FBA2FBEE34}"/>
              </a:ext>
            </a:extLst>
          </p:cNvPr>
          <p:cNvSpPr txBox="1"/>
          <p:nvPr/>
        </p:nvSpPr>
        <p:spPr>
          <a:xfrm>
            <a:off x="6455153" y="3722152"/>
            <a:ext cx="878830" cy="7048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Primary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region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D2FF99-BBF8-AF41-AF2D-64A254E11D82}"/>
              </a:ext>
            </a:extLst>
          </p:cNvPr>
          <p:cNvSpPr txBox="1"/>
          <p:nvPr/>
        </p:nvSpPr>
        <p:spPr>
          <a:xfrm>
            <a:off x="1186694" y="3722152"/>
            <a:ext cx="1064779" cy="7048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Secondary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region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A87F61E-4D02-A545-B3A8-370E47E7F0F8}"/>
              </a:ext>
            </a:extLst>
          </p:cNvPr>
          <p:cNvCxnSpPr>
            <a:cxnSpLocks/>
          </p:cNvCxnSpPr>
          <p:nvPr/>
        </p:nvCxnSpPr>
        <p:spPr>
          <a:xfrm>
            <a:off x="2832410" y="2887231"/>
            <a:ext cx="3058831" cy="1032315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2B95C55-6694-154A-9CEC-0F1FB98F68D6}"/>
              </a:ext>
            </a:extLst>
          </p:cNvPr>
          <p:cNvCxnSpPr>
            <a:cxnSpLocks/>
          </p:cNvCxnSpPr>
          <p:nvPr/>
        </p:nvCxnSpPr>
        <p:spPr>
          <a:xfrm flipH="1">
            <a:off x="4644440" y="2940143"/>
            <a:ext cx="1430409" cy="1131388"/>
          </a:xfrm>
          <a:prstGeom prst="straightConnector1">
            <a:avLst/>
          </a:prstGeom>
          <a:ln w="1270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D3BDB64-CC74-094F-A6F0-A75D21AEAE57}"/>
              </a:ext>
            </a:extLst>
          </p:cNvPr>
          <p:cNvCxnSpPr>
            <a:cxnSpLocks/>
          </p:cNvCxnSpPr>
          <p:nvPr/>
        </p:nvCxnSpPr>
        <p:spPr>
          <a:xfrm>
            <a:off x="5510732" y="2422465"/>
            <a:ext cx="288705" cy="1150370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5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4" grpId="0" animBg="1"/>
      <p:bldP spid="20" grpId="0" animBg="1"/>
      <p:bldP spid="42" grpId="0"/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icture 48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" y="970082"/>
            <a:ext cx="12192000" cy="5768441"/>
          </a:xfrm>
          <a:prstGeom prst="rect">
            <a:avLst/>
          </a:prstGeom>
          <a:ln>
            <a:noFill/>
            <a:prstDash val="lgDash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Multi-region topologies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5510732" y="2422465"/>
            <a:ext cx="288705" cy="1150370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5620215" y="3461998"/>
            <a:ext cx="970156" cy="24074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935" y="3854303"/>
            <a:ext cx="645124" cy="645124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6091931" y="4545262"/>
            <a:ext cx="0" cy="331549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6077960" y="2933861"/>
            <a:ext cx="0" cy="914400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eople_6" descr="Presenter, speaker&#10;">
            <a:extLst>
              <a:ext uri="{FF2B5EF4-FFF2-40B4-BE49-F238E27FC236}">
                <a16:creationId xmlns:a16="http://schemas.microsoft.com/office/drawing/2014/main" id="{9506BBC5-4610-4122-A309-891695315AC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91241" y="2511650"/>
            <a:ext cx="367217" cy="365760"/>
          </a:xfrm>
          <a:custGeom>
            <a:avLst/>
            <a:gdLst>
              <a:gd name="T0" fmla="*/ 90 w 347"/>
              <a:gd name="T1" fmla="*/ 124 h 347"/>
              <a:gd name="T2" fmla="*/ 175 w 347"/>
              <a:gd name="T3" fmla="*/ 39 h 347"/>
              <a:gd name="T4" fmla="*/ 260 w 347"/>
              <a:gd name="T5" fmla="*/ 124 h 347"/>
              <a:gd name="T6" fmla="*/ 175 w 347"/>
              <a:gd name="T7" fmla="*/ 209 h 347"/>
              <a:gd name="T8" fmla="*/ 90 w 347"/>
              <a:gd name="T9" fmla="*/ 124 h 347"/>
              <a:gd name="T10" fmla="*/ 311 w 347"/>
              <a:gd name="T11" fmla="*/ 347 h 347"/>
              <a:gd name="T12" fmla="*/ 174 w 347"/>
              <a:gd name="T13" fmla="*/ 209 h 347"/>
              <a:gd name="T14" fmla="*/ 36 w 347"/>
              <a:gd name="T15" fmla="*/ 347 h 347"/>
              <a:gd name="T16" fmla="*/ 293 w 347"/>
              <a:gd name="T17" fmla="*/ 239 h 347"/>
              <a:gd name="T18" fmla="*/ 347 w 347"/>
              <a:gd name="T19" fmla="*/ 239 h 347"/>
              <a:gd name="T20" fmla="*/ 347 w 347"/>
              <a:gd name="T21" fmla="*/ 0 h 347"/>
              <a:gd name="T22" fmla="*/ 0 w 347"/>
              <a:gd name="T23" fmla="*/ 0 h 347"/>
              <a:gd name="T24" fmla="*/ 0 w 347"/>
              <a:gd name="T25" fmla="*/ 239 h 347"/>
              <a:gd name="T26" fmla="*/ 54 w 347"/>
              <a:gd name="T27" fmla="*/ 239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7" h="347">
                <a:moveTo>
                  <a:pt x="90" y="124"/>
                </a:moveTo>
                <a:cubicBezTo>
                  <a:pt x="90" y="77"/>
                  <a:pt x="128" y="39"/>
                  <a:pt x="175" y="39"/>
                </a:cubicBezTo>
                <a:cubicBezTo>
                  <a:pt x="222" y="39"/>
                  <a:pt x="260" y="77"/>
                  <a:pt x="260" y="124"/>
                </a:cubicBezTo>
                <a:cubicBezTo>
                  <a:pt x="260" y="171"/>
                  <a:pt x="222" y="209"/>
                  <a:pt x="175" y="209"/>
                </a:cubicBezTo>
                <a:cubicBezTo>
                  <a:pt x="128" y="209"/>
                  <a:pt x="90" y="171"/>
                  <a:pt x="90" y="124"/>
                </a:cubicBezTo>
                <a:close/>
                <a:moveTo>
                  <a:pt x="311" y="347"/>
                </a:moveTo>
                <a:cubicBezTo>
                  <a:pt x="311" y="271"/>
                  <a:pt x="249" y="209"/>
                  <a:pt x="174" y="209"/>
                </a:cubicBezTo>
                <a:cubicBezTo>
                  <a:pt x="98" y="209"/>
                  <a:pt x="36" y="271"/>
                  <a:pt x="36" y="347"/>
                </a:cubicBezTo>
                <a:moveTo>
                  <a:pt x="293" y="239"/>
                </a:moveTo>
                <a:cubicBezTo>
                  <a:pt x="347" y="239"/>
                  <a:pt x="347" y="239"/>
                  <a:pt x="347" y="239"/>
                </a:cubicBezTo>
                <a:cubicBezTo>
                  <a:pt x="347" y="0"/>
                  <a:pt x="347" y="0"/>
                  <a:pt x="34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9"/>
                  <a:pt x="0" y="239"/>
                  <a:pt x="0" y="239"/>
                </a:cubicBezTo>
                <a:cubicBezTo>
                  <a:pt x="54" y="239"/>
                  <a:pt x="54" y="239"/>
                  <a:pt x="54" y="239"/>
                </a:cubicBezTo>
              </a:path>
            </a:pathLst>
          </a:custGeom>
          <a:noFill/>
          <a:ln w="28575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5620215" y="3727303"/>
            <a:ext cx="970156" cy="897730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61FBEB4-963B-BA48-A25D-3B0392BD1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10" y="4987340"/>
            <a:ext cx="570042" cy="570042"/>
          </a:xfrm>
          <a:prstGeom prst="rect">
            <a:avLst/>
          </a:prstGeom>
        </p:spPr>
      </p:pic>
      <p:sp>
        <p:nvSpPr>
          <p:cNvPr id="29" name="people_6" descr="Presenter, speaker&#10;">
            <a:extLst>
              <a:ext uri="{FF2B5EF4-FFF2-40B4-BE49-F238E27FC236}">
                <a16:creationId xmlns:a16="http://schemas.microsoft.com/office/drawing/2014/main" id="{85F85830-8D96-CB47-9959-01F900B77D1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77028" y="2704351"/>
            <a:ext cx="367217" cy="365760"/>
          </a:xfrm>
          <a:custGeom>
            <a:avLst/>
            <a:gdLst>
              <a:gd name="T0" fmla="*/ 90 w 347"/>
              <a:gd name="T1" fmla="*/ 124 h 347"/>
              <a:gd name="T2" fmla="*/ 175 w 347"/>
              <a:gd name="T3" fmla="*/ 39 h 347"/>
              <a:gd name="T4" fmla="*/ 260 w 347"/>
              <a:gd name="T5" fmla="*/ 124 h 347"/>
              <a:gd name="T6" fmla="*/ 175 w 347"/>
              <a:gd name="T7" fmla="*/ 209 h 347"/>
              <a:gd name="T8" fmla="*/ 90 w 347"/>
              <a:gd name="T9" fmla="*/ 124 h 347"/>
              <a:gd name="T10" fmla="*/ 311 w 347"/>
              <a:gd name="T11" fmla="*/ 347 h 347"/>
              <a:gd name="T12" fmla="*/ 174 w 347"/>
              <a:gd name="T13" fmla="*/ 209 h 347"/>
              <a:gd name="T14" fmla="*/ 36 w 347"/>
              <a:gd name="T15" fmla="*/ 347 h 347"/>
              <a:gd name="T16" fmla="*/ 293 w 347"/>
              <a:gd name="T17" fmla="*/ 239 h 347"/>
              <a:gd name="T18" fmla="*/ 347 w 347"/>
              <a:gd name="T19" fmla="*/ 239 h 347"/>
              <a:gd name="T20" fmla="*/ 347 w 347"/>
              <a:gd name="T21" fmla="*/ 0 h 347"/>
              <a:gd name="T22" fmla="*/ 0 w 347"/>
              <a:gd name="T23" fmla="*/ 0 h 347"/>
              <a:gd name="T24" fmla="*/ 0 w 347"/>
              <a:gd name="T25" fmla="*/ 239 h 347"/>
              <a:gd name="T26" fmla="*/ 54 w 347"/>
              <a:gd name="T27" fmla="*/ 239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7" h="347">
                <a:moveTo>
                  <a:pt x="90" y="124"/>
                </a:moveTo>
                <a:cubicBezTo>
                  <a:pt x="90" y="77"/>
                  <a:pt x="128" y="39"/>
                  <a:pt x="175" y="39"/>
                </a:cubicBezTo>
                <a:cubicBezTo>
                  <a:pt x="222" y="39"/>
                  <a:pt x="260" y="77"/>
                  <a:pt x="260" y="124"/>
                </a:cubicBezTo>
                <a:cubicBezTo>
                  <a:pt x="260" y="171"/>
                  <a:pt x="222" y="209"/>
                  <a:pt x="175" y="209"/>
                </a:cubicBezTo>
                <a:cubicBezTo>
                  <a:pt x="128" y="209"/>
                  <a:pt x="90" y="171"/>
                  <a:pt x="90" y="124"/>
                </a:cubicBezTo>
                <a:close/>
                <a:moveTo>
                  <a:pt x="311" y="347"/>
                </a:moveTo>
                <a:cubicBezTo>
                  <a:pt x="311" y="271"/>
                  <a:pt x="249" y="209"/>
                  <a:pt x="174" y="209"/>
                </a:cubicBezTo>
                <a:cubicBezTo>
                  <a:pt x="98" y="209"/>
                  <a:pt x="36" y="271"/>
                  <a:pt x="36" y="347"/>
                </a:cubicBezTo>
                <a:moveTo>
                  <a:pt x="293" y="239"/>
                </a:moveTo>
                <a:cubicBezTo>
                  <a:pt x="347" y="239"/>
                  <a:pt x="347" y="239"/>
                  <a:pt x="347" y="239"/>
                </a:cubicBezTo>
                <a:cubicBezTo>
                  <a:pt x="347" y="0"/>
                  <a:pt x="347" y="0"/>
                  <a:pt x="34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9"/>
                  <a:pt x="0" y="239"/>
                  <a:pt x="0" y="239"/>
                </a:cubicBezTo>
                <a:cubicBezTo>
                  <a:pt x="54" y="239"/>
                  <a:pt x="54" y="239"/>
                  <a:pt x="54" y="239"/>
                </a:cubicBezTo>
              </a:path>
            </a:pathLst>
          </a:custGeom>
          <a:noFill/>
          <a:ln w="28575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6DE19D-3D4E-804C-9C3D-881DD977360E}"/>
              </a:ext>
            </a:extLst>
          </p:cNvPr>
          <p:cNvSpPr/>
          <p:nvPr/>
        </p:nvSpPr>
        <p:spPr bwMode="auto">
          <a:xfrm>
            <a:off x="2111474" y="3461998"/>
            <a:ext cx="970156" cy="24074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51D6D0-DEAC-0D4F-AF9E-196ED3DE0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194" y="3854303"/>
            <a:ext cx="645124" cy="64512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C49F096-A5EE-6C48-93BF-2EA3E1844524}"/>
              </a:ext>
            </a:extLst>
          </p:cNvPr>
          <p:cNvSpPr/>
          <p:nvPr/>
        </p:nvSpPr>
        <p:spPr bwMode="auto">
          <a:xfrm>
            <a:off x="2111474" y="3727303"/>
            <a:ext cx="4478896" cy="897730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39BF07-C62B-C14B-99C2-109D38D32007}"/>
              </a:ext>
            </a:extLst>
          </p:cNvPr>
          <p:cNvCxnSpPr>
            <a:cxnSpLocks/>
          </p:cNvCxnSpPr>
          <p:nvPr/>
        </p:nvCxnSpPr>
        <p:spPr>
          <a:xfrm>
            <a:off x="2797242" y="4360653"/>
            <a:ext cx="2970661" cy="836585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7BE621F-2DE0-1C40-B74C-CE6FAF01BF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032" y="3925375"/>
            <a:ext cx="501585" cy="501585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5E3BC72-CEF6-9842-8B10-918E990A673C}"/>
              </a:ext>
            </a:extLst>
          </p:cNvPr>
          <p:cNvCxnSpPr>
            <a:cxnSpLocks/>
          </p:cNvCxnSpPr>
          <p:nvPr/>
        </p:nvCxnSpPr>
        <p:spPr>
          <a:xfrm>
            <a:off x="2811822" y="3070111"/>
            <a:ext cx="1262116" cy="1001420"/>
          </a:xfrm>
          <a:prstGeom prst="straightConnector1">
            <a:avLst/>
          </a:prstGeom>
          <a:ln w="1270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599CAFE-E521-A04C-8396-F2B2C244DD32}"/>
              </a:ext>
            </a:extLst>
          </p:cNvPr>
          <p:cNvCxnSpPr>
            <a:cxnSpLocks/>
          </p:cNvCxnSpPr>
          <p:nvPr/>
        </p:nvCxnSpPr>
        <p:spPr>
          <a:xfrm>
            <a:off x="2550131" y="3070111"/>
            <a:ext cx="0" cy="777240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9A0AE88-AFBD-484F-9752-10FBA2FBEE34}"/>
              </a:ext>
            </a:extLst>
          </p:cNvPr>
          <p:cNvSpPr txBox="1"/>
          <p:nvPr/>
        </p:nvSpPr>
        <p:spPr>
          <a:xfrm>
            <a:off x="6455153" y="3722152"/>
            <a:ext cx="878830" cy="7048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Primary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region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D2FF99-BBF8-AF41-AF2D-64A254E11D82}"/>
              </a:ext>
            </a:extLst>
          </p:cNvPr>
          <p:cNvSpPr txBox="1"/>
          <p:nvPr/>
        </p:nvSpPr>
        <p:spPr>
          <a:xfrm>
            <a:off x="1186694" y="3722152"/>
            <a:ext cx="1064779" cy="7048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Secondary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region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2B95C55-6694-154A-9CEC-0F1FB98F68D6}"/>
              </a:ext>
            </a:extLst>
          </p:cNvPr>
          <p:cNvCxnSpPr>
            <a:cxnSpLocks/>
          </p:cNvCxnSpPr>
          <p:nvPr/>
        </p:nvCxnSpPr>
        <p:spPr>
          <a:xfrm flipH="1">
            <a:off x="4644440" y="2940143"/>
            <a:ext cx="1430409" cy="1131388"/>
          </a:xfrm>
          <a:prstGeom prst="straightConnector1">
            <a:avLst/>
          </a:prstGeom>
          <a:ln w="1270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0464D958-0619-904A-85CB-475D47766895}"/>
              </a:ext>
            </a:extLst>
          </p:cNvPr>
          <p:cNvSpPr/>
          <p:nvPr/>
        </p:nvSpPr>
        <p:spPr bwMode="auto">
          <a:xfrm>
            <a:off x="2267571" y="3906371"/>
            <a:ext cx="620640" cy="620640"/>
          </a:xfrm>
          <a:prstGeom prst="noSmoking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11C4BF-9A03-FC49-ABAE-50A48D6CA05C}"/>
              </a:ext>
            </a:extLst>
          </p:cNvPr>
          <p:cNvCxnSpPr>
            <a:cxnSpLocks/>
          </p:cNvCxnSpPr>
          <p:nvPr/>
        </p:nvCxnSpPr>
        <p:spPr>
          <a:xfrm>
            <a:off x="2832410" y="2887231"/>
            <a:ext cx="3058831" cy="1032315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09E111-FA47-4541-AB0E-2358AEDE0595}"/>
              </a:ext>
            </a:extLst>
          </p:cNvPr>
          <p:cNvCxnSpPr>
            <a:cxnSpLocks/>
          </p:cNvCxnSpPr>
          <p:nvPr/>
        </p:nvCxnSpPr>
        <p:spPr>
          <a:xfrm>
            <a:off x="1901980" y="2933861"/>
            <a:ext cx="364411" cy="817178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22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icture 48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" y="970082"/>
            <a:ext cx="12192000" cy="5768441"/>
          </a:xfrm>
          <a:prstGeom prst="rect">
            <a:avLst/>
          </a:prstGeom>
          <a:ln>
            <a:noFill/>
            <a:prstDash val="lgDash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Multi-region topologies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5510732" y="2422465"/>
            <a:ext cx="288705" cy="1150370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5620215" y="3461998"/>
            <a:ext cx="970156" cy="24074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935" y="3854303"/>
            <a:ext cx="645124" cy="645124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6091931" y="4545262"/>
            <a:ext cx="0" cy="331549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6077960" y="2933861"/>
            <a:ext cx="0" cy="914400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eople_6" descr="Presenter, speaker&#10;">
            <a:extLst>
              <a:ext uri="{FF2B5EF4-FFF2-40B4-BE49-F238E27FC236}">
                <a16:creationId xmlns:a16="http://schemas.microsoft.com/office/drawing/2014/main" id="{9506BBC5-4610-4122-A309-891695315AC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91241" y="2511650"/>
            <a:ext cx="367217" cy="365760"/>
          </a:xfrm>
          <a:custGeom>
            <a:avLst/>
            <a:gdLst>
              <a:gd name="T0" fmla="*/ 90 w 347"/>
              <a:gd name="T1" fmla="*/ 124 h 347"/>
              <a:gd name="T2" fmla="*/ 175 w 347"/>
              <a:gd name="T3" fmla="*/ 39 h 347"/>
              <a:gd name="T4" fmla="*/ 260 w 347"/>
              <a:gd name="T5" fmla="*/ 124 h 347"/>
              <a:gd name="T6" fmla="*/ 175 w 347"/>
              <a:gd name="T7" fmla="*/ 209 h 347"/>
              <a:gd name="T8" fmla="*/ 90 w 347"/>
              <a:gd name="T9" fmla="*/ 124 h 347"/>
              <a:gd name="T10" fmla="*/ 311 w 347"/>
              <a:gd name="T11" fmla="*/ 347 h 347"/>
              <a:gd name="T12" fmla="*/ 174 w 347"/>
              <a:gd name="T13" fmla="*/ 209 h 347"/>
              <a:gd name="T14" fmla="*/ 36 w 347"/>
              <a:gd name="T15" fmla="*/ 347 h 347"/>
              <a:gd name="T16" fmla="*/ 293 w 347"/>
              <a:gd name="T17" fmla="*/ 239 h 347"/>
              <a:gd name="T18" fmla="*/ 347 w 347"/>
              <a:gd name="T19" fmla="*/ 239 h 347"/>
              <a:gd name="T20" fmla="*/ 347 w 347"/>
              <a:gd name="T21" fmla="*/ 0 h 347"/>
              <a:gd name="T22" fmla="*/ 0 w 347"/>
              <a:gd name="T23" fmla="*/ 0 h 347"/>
              <a:gd name="T24" fmla="*/ 0 w 347"/>
              <a:gd name="T25" fmla="*/ 239 h 347"/>
              <a:gd name="T26" fmla="*/ 54 w 347"/>
              <a:gd name="T27" fmla="*/ 239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7" h="347">
                <a:moveTo>
                  <a:pt x="90" y="124"/>
                </a:moveTo>
                <a:cubicBezTo>
                  <a:pt x="90" y="77"/>
                  <a:pt x="128" y="39"/>
                  <a:pt x="175" y="39"/>
                </a:cubicBezTo>
                <a:cubicBezTo>
                  <a:pt x="222" y="39"/>
                  <a:pt x="260" y="77"/>
                  <a:pt x="260" y="124"/>
                </a:cubicBezTo>
                <a:cubicBezTo>
                  <a:pt x="260" y="171"/>
                  <a:pt x="222" y="209"/>
                  <a:pt x="175" y="209"/>
                </a:cubicBezTo>
                <a:cubicBezTo>
                  <a:pt x="128" y="209"/>
                  <a:pt x="90" y="171"/>
                  <a:pt x="90" y="124"/>
                </a:cubicBezTo>
                <a:close/>
                <a:moveTo>
                  <a:pt x="311" y="347"/>
                </a:moveTo>
                <a:cubicBezTo>
                  <a:pt x="311" y="271"/>
                  <a:pt x="249" y="209"/>
                  <a:pt x="174" y="209"/>
                </a:cubicBezTo>
                <a:cubicBezTo>
                  <a:pt x="98" y="209"/>
                  <a:pt x="36" y="271"/>
                  <a:pt x="36" y="347"/>
                </a:cubicBezTo>
                <a:moveTo>
                  <a:pt x="293" y="239"/>
                </a:moveTo>
                <a:cubicBezTo>
                  <a:pt x="347" y="239"/>
                  <a:pt x="347" y="239"/>
                  <a:pt x="347" y="239"/>
                </a:cubicBezTo>
                <a:cubicBezTo>
                  <a:pt x="347" y="0"/>
                  <a:pt x="347" y="0"/>
                  <a:pt x="34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9"/>
                  <a:pt x="0" y="239"/>
                  <a:pt x="0" y="239"/>
                </a:cubicBezTo>
                <a:cubicBezTo>
                  <a:pt x="54" y="239"/>
                  <a:pt x="54" y="239"/>
                  <a:pt x="54" y="239"/>
                </a:cubicBezTo>
              </a:path>
            </a:pathLst>
          </a:custGeom>
          <a:noFill/>
          <a:ln w="28575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61FBEB4-963B-BA48-A25D-3B0392BD1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10" y="4987340"/>
            <a:ext cx="570042" cy="570042"/>
          </a:xfrm>
          <a:prstGeom prst="rect">
            <a:avLst/>
          </a:prstGeom>
        </p:spPr>
      </p:pic>
      <p:sp>
        <p:nvSpPr>
          <p:cNvPr id="29" name="people_6" descr="Presenter, speaker&#10;">
            <a:extLst>
              <a:ext uri="{FF2B5EF4-FFF2-40B4-BE49-F238E27FC236}">
                <a16:creationId xmlns:a16="http://schemas.microsoft.com/office/drawing/2014/main" id="{85F85830-8D96-CB47-9959-01F900B77D1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77028" y="2704351"/>
            <a:ext cx="367217" cy="365760"/>
          </a:xfrm>
          <a:custGeom>
            <a:avLst/>
            <a:gdLst>
              <a:gd name="T0" fmla="*/ 90 w 347"/>
              <a:gd name="T1" fmla="*/ 124 h 347"/>
              <a:gd name="T2" fmla="*/ 175 w 347"/>
              <a:gd name="T3" fmla="*/ 39 h 347"/>
              <a:gd name="T4" fmla="*/ 260 w 347"/>
              <a:gd name="T5" fmla="*/ 124 h 347"/>
              <a:gd name="T6" fmla="*/ 175 w 347"/>
              <a:gd name="T7" fmla="*/ 209 h 347"/>
              <a:gd name="T8" fmla="*/ 90 w 347"/>
              <a:gd name="T9" fmla="*/ 124 h 347"/>
              <a:gd name="T10" fmla="*/ 311 w 347"/>
              <a:gd name="T11" fmla="*/ 347 h 347"/>
              <a:gd name="T12" fmla="*/ 174 w 347"/>
              <a:gd name="T13" fmla="*/ 209 h 347"/>
              <a:gd name="T14" fmla="*/ 36 w 347"/>
              <a:gd name="T15" fmla="*/ 347 h 347"/>
              <a:gd name="T16" fmla="*/ 293 w 347"/>
              <a:gd name="T17" fmla="*/ 239 h 347"/>
              <a:gd name="T18" fmla="*/ 347 w 347"/>
              <a:gd name="T19" fmla="*/ 239 h 347"/>
              <a:gd name="T20" fmla="*/ 347 w 347"/>
              <a:gd name="T21" fmla="*/ 0 h 347"/>
              <a:gd name="T22" fmla="*/ 0 w 347"/>
              <a:gd name="T23" fmla="*/ 0 h 347"/>
              <a:gd name="T24" fmla="*/ 0 w 347"/>
              <a:gd name="T25" fmla="*/ 239 h 347"/>
              <a:gd name="T26" fmla="*/ 54 w 347"/>
              <a:gd name="T27" fmla="*/ 239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7" h="347">
                <a:moveTo>
                  <a:pt x="90" y="124"/>
                </a:moveTo>
                <a:cubicBezTo>
                  <a:pt x="90" y="77"/>
                  <a:pt x="128" y="39"/>
                  <a:pt x="175" y="39"/>
                </a:cubicBezTo>
                <a:cubicBezTo>
                  <a:pt x="222" y="39"/>
                  <a:pt x="260" y="77"/>
                  <a:pt x="260" y="124"/>
                </a:cubicBezTo>
                <a:cubicBezTo>
                  <a:pt x="260" y="171"/>
                  <a:pt x="222" y="209"/>
                  <a:pt x="175" y="209"/>
                </a:cubicBezTo>
                <a:cubicBezTo>
                  <a:pt x="128" y="209"/>
                  <a:pt x="90" y="171"/>
                  <a:pt x="90" y="124"/>
                </a:cubicBezTo>
                <a:close/>
                <a:moveTo>
                  <a:pt x="311" y="347"/>
                </a:moveTo>
                <a:cubicBezTo>
                  <a:pt x="311" y="271"/>
                  <a:pt x="249" y="209"/>
                  <a:pt x="174" y="209"/>
                </a:cubicBezTo>
                <a:cubicBezTo>
                  <a:pt x="98" y="209"/>
                  <a:pt x="36" y="271"/>
                  <a:pt x="36" y="347"/>
                </a:cubicBezTo>
                <a:moveTo>
                  <a:pt x="293" y="239"/>
                </a:moveTo>
                <a:cubicBezTo>
                  <a:pt x="347" y="239"/>
                  <a:pt x="347" y="239"/>
                  <a:pt x="347" y="239"/>
                </a:cubicBezTo>
                <a:cubicBezTo>
                  <a:pt x="347" y="0"/>
                  <a:pt x="347" y="0"/>
                  <a:pt x="34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9"/>
                  <a:pt x="0" y="239"/>
                  <a:pt x="0" y="239"/>
                </a:cubicBezTo>
                <a:cubicBezTo>
                  <a:pt x="54" y="239"/>
                  <a:pt x="54" y="239"/>
                  <a:pt x="54" y="239"/>
                </a:cubicBezTo>
              </a:path>
            </a:pathLst>
          </a:custGeom>
          <a:noFill/>
          <a:ln w="28575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6DE19D-3D4E-804C-9C3D-881DD977360E}"/>
              </a:ext>
            </a:extLst>
          </p:cNvPr>
          <p:cNvSpPr/>
          <p:nvPr/>
        </p:nvSpPr>
        <p:spPr bwMode="auto">
          <a:xfrm>
            <a:off x="2111474" y="3461998"/>
            <a:ext cx="970156" cy="24074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51D6D0-DEAC-0D4F-AF9E-196ED3DE0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194" y="3854303"/>
            <a:ext cx="645124" cy="64512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C49F096-A5EE-6C48-93BF-2EA3E1844524}"/>
              </a:ext>
            </a:extLst>
          </p:cNvPr>
          <p:cNvSpPr/>
          <p:nvPr/>
        </p:nvSpPr>
        <p:spPr bwMode="auto">
          <a:xfrm>
            <a:off x="2111474" y="3727303"/>
            <a:ext cx="4478896" cy="897730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39BF07-C62B-C14B-99C2-109D38D32007}"/>
              </a:ext>
            </a:extLst>
          </p:cNvPr>
          <p:cNvCxnSpPr>
            <a:cxnSpLocks/>
          </p:cNvCxnSpPr>
          <p:nvPr/>
        </p:nvCxnSpPr>
        <p:spPr>
          <a:xfrm>
            <a:off x="2797242" y="4360653"/>
            <a:ext cx="2970661" cy="836585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7BE621F-2DE0-1C40-B74C-CE6FAF01BF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032" y="3925375"/>
            <a:ext cx="501585" cy="501585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5E3BC72-CEF6-9842-8B10-918E990A673C}"/>
              </a:ext>
            </a:extLst>
          </p:cNvPr>
          <p:cNvCxnSpPr>
            <a:cxnSpLocks/>
          </p:cNvCxnSpPr>
          <p:nvPr/>
        </p:nvCxnSpPr>
        <p:spPr>
          <a:xfrm>
            <a:off x="2811822" y="3070111"/>
            <a:ext cx="1262116" cy="1001420"/>
          </a:xfrm>
          <a:prstGeom prst="straightConnector1">
            <a:avLst/>
          </a:prstGeom>
          <a:ln w="1270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599CAFE-E521-A04C-8396-F2B2C244DD32}"/>
              </a:ext>
            </a:extLst>
          </p:cNvPr>
          <p:cNvCxnSpPr>
            <a:cxnSpLocks/>
          </p:cNvCxnSpPr>
          <p:nvPr/>
        </p:nvCxnSpPr>
        <p:spPr>
          <a:xfrm>
            <a:off x="2550131" y="3070111"/>
            <a:ext cx="0" cy="777240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9A0AE88-AFBD-484F-9752-10FBA2FBEE34}"/>
              </a:ext>
            </a:extLst>
          </p:cNvPr>
          <p:cNvSpPr txBox="1"/>
          <p:nvPr/>
        </p:nvSpPr>
        <p:spPr>
          <a:xfrm>
            <a:off x="6455153" y="3722152"/>
            <a:ext cx="878830" cy="7048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Primary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region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D2FF99-BBF8-AF41-AF2D-64A254E11D82}"/>
              </a:ext>
            </a:extLst>
          </p:cNvPr>
          <p:cNvSpPr txBox="1"/>
          <p:nvPr/>
        </p:nvSpPr>
        <p:spPr>
          <a:xfrm>
            <a:off x="1186694" y="3722152"/>
            <a:ext cx="1064779" cy="7048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Secondary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region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2B95C55-6694-154A-9CEC-0F1FB98F68D6}"/>
              </a:ext>
            </a:extLst>
          </p:cNvPr>
          <p:cNvCxnSpPr>
            <a:cxnSpLocks/>
          </p:cNvCxnSpPr>
          <p:nvPr/>
        </p:nvCxnSpPr>
        <p:spPr>
          <a:xfrm flipH="1">
            <a:off x="4644440" y="2940143"/>
            <a:ext cx="1430409" cy="1131388"/>
          </a:xfrm>
          <a:prstGeom prst="straightConnector1">
            <a:avLst/>
          </a:prstGeom>
          <a:ln w="1270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BC493B8-7F88-AE4E-B1D2-BDAB7930D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531" y="4985048"/>
            <a:ext cx="570042" cy="570042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A0A0D1-9625-794A-9D13-65B34B2F2843}"/>
              </a:ext>
            </a:extLst>
          </p:cNvPr>
          <p:cNvCxnSpPr/>
          <p:nvPr/>
        </p:nvCxnSpPr>
        <p:spPr>
          <a:xfrm>
            <a:off x="2574648" y="4545262"/>
            <a:ext cx="0" cy="331549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460F7D4-DA9E-AF49-929B-669BA52AB402}"/>
              </a:ext>
            </a:extLst>
          </p:cNvPr>
          <p:cNvSpPr txBox="1"/>
          <p:nvPr/>
        </p:nvSpPr>
        <p:spPr>
          <a:xfrm>
            <a:off x="-154561" y="6261296"/>
            <a:ext cx="12458819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Hint: use &lt;choose&gt; to &lt;set-backend&gt;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policy  based on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context.Deployment.Region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8D96ADF-5A18-624C-9C18-66E0F7680FF7}"/>
              </a:ext>
            </a:extLst>
          </p:cNvPr>
          <p:cNvGrpSpPr/>
          <p:nvPr/>
        </p:nvGrpSpPr>
        <p:grpSpPr>
          <a:xfrm>
            <a:off x="3327898" y="5799631"/>
            <a:ext cx="2067852" cy="461665"/>
            <a:chOff x="3316996" y="5164841"/>
            <a:chExt cx="2067852" cy="46166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14EDB19-2EDB-A94C-9B28-138F89568497}"/>
                </a:ext>
              </a:extLst>
            </p:cNvPr>
            <p:cNvCxnSpPr/>
            <p:nvPr/>
          </p:nvCxnSpPr>
          <p:spPr>
            <a:xfrm>
              <a:off x="3316996" y="5197238"/>
              <a:ext cx="2067852" cy="0"/>
            </a:xfrm>
            <a:prstGeom prst="straightConnector1">
              <a:avLst/>
            </a:prstGeom>
            <a:ln>
              <a:solidFill>
                <a:srgbClr val="7030A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9066F6-B029-6746-907F-579B8F151C79}"/>
                </a:ext>
              </a:extLst>
            </p:cNvPr>
            <p:cNvSpPr txBox="1"/>
            <p:nvPr/>
          </p:nvSpPr>
          <p:spPr>
            <a:xfrm>
              <a:off x="3510981" y="5164841"/>
              <a:ext cx="1679883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Shared state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8A14F6-8882-4A47-9CE2-FB094F4129A8}"/>
              </a:ext>
            </a:extLst>
          </p:cNvPr>
          <p:cNvCxnSpPr>
            <a:cxnSpLocks/>
          </p:cNvCxnSpPr>
          <p:nvPr/>
        </p:nvCxnSpPr>
        <p:spPr>
          <a:xfrm>
            <a:off x="1901980" y="2933861"/>
            <a:ext cx="364411" cy="817178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3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icture 48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" y="970082"/>
            <a:ext cx="12192000" cy="5768441"/>
          </a:xfrm>
          <a:prstGeom prst="rect">
            <a:avLst/>
          </a:prstGeom>
          <a:ln>
            <a:noFill/>
            <a:prstDash val="lgDash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Multi-region topologies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5510732" y="2422465"/>
            <a:ext cx="288705" cy="1150370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5620215" y="3461998"/>
            <a:ext cx="970156" cy="24074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935" y="3854303"/>
            <a:ext cx="645124" cy="645124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6091931" y="4545262"/>
            <a:ext cx="0" cy="331549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6077960" y="2933861"/>
            <a:ext cx="0" cy="914400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eople_6" descr="Presenter, speaker&#10;">
            <a:extLst>
              <a:ext uri="{FF2B5EF4-FFF2-40B4-BE49-F238E27FC236}">
                <a16:creationId xmlns:a16="http://schemas.microsoft.com/office/drawing/2014/main" id="{9506BBC5-4610-4122-A309-891695315AC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91241" y="2511650"/>
            <a:ext cx="367217" cy="365760"/>
          </a:xfrm>
          <a:custGeom>
            <a:avLst/>
            <a:gdLst>
              <a:gd name="T0" fmla="*/ 90 w 347"/>
              <a:gd name="T1" fmla="*/ 124 h 347"/>
              <a:gd name="T2" fmla="*/ 175 w 347"/>
              <a:gd name="T3" fmla="*/ 39 h 347"/>
              <a:gd name="T4" fmla="*/ 260 w 347"/>
              <a:gd name="T5" fmla="*/ 124 h 347"/>
              <a:gd name="T6" fmla="*/ 175 w 347"/>
              <a:gd name="T7" fmla="*/ 209 h 347"/>
              <a:gd name="T8" fmla="*/ 90 w 347"/>
              <a:gd name="T9" fmla="*/ 124 h 347"/>
              <a:gd name="T10" fmla="*/ 311 w 347"/>
              <a:gd name="T11" fmla="*/ 347 h 347"/>
              <a:gd name="T12" fmla="*/ 174 w 347"/>
              <a:gd name="T13" fmla="*/ 209 h 347"/>
              <a:gd name="T14" fmla="*/ 36 w 347"/>
              <a:gd name="T15" fmla="*/ 347 h 347"/>
              <a:gd name="T16" fmla="*/ 293 w 347"/>
              <a:gd name="T17" fmla="*/ 239 h 347"/>
              <a:gd name="T18" fmla="*/ 347 w 347"/>
              <a:gd name="T19" fmla="*/ 239 h 347"/>
              <a:gd name="T20" fmla="*/ 347 w 347"/>
              <a:gd name="T21" fmla="*/ 0 h 347"/>
              <a:gd name="T22" fmla="*/ 0 w 347"/>
              <a:gd name="T23" fmla="*/ 0 h 347"/>
              <a:gd name="T24" fmla="*/ 0 w 347"/>
              <a:gd name="T25" fmla="*/ 239 h 347"/>
              <a:gd name="T26" fmla="*/ 54 w 347"/>
              <a:gd name="T27" fmla="*/ 239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7" h="347">
                <a:moveTo>
                  <a:pt x="90" y="124"/>
                </a:moveTo>
                <a:cubicBezTo>
                  <a:pt x="90" y="77"/>
                  <a:pt x="128" y="39"/>
                  <a:pt x="175" y="39"/>
                </a:cubicBezTo>
                <a:cubicBezTo>
                  <a:pt x="222" y="39"/>
                  <a:pt x="260" y="77"/>
                  <a:pt x="260" y="124"/>
                </a:cubicBezTo>
                <a:cubicBezTo>
                  <a:pt x="260" y="171"/>
                  <a:pt x="222" y="209"/>
                  <a:pt x="175" y="209"/>
                </a:cubicBezTo>
                <a:cubicBezTo>
                  <a:pt x="128" y="209"/>
                  <a:pt x="90" y="171"/>
                  <a:pt x="90" y="124"/>
                </a:cubicBezTo>
                <a:close/>
                <a:moveTo>
                  <a:pt x="311" y="347"/>
                </a:moveTo>
                <a:cubicBezTo>
                  <a:pt x="311" y="271"/>
                  <a:pt x="249" y="209"/>
                  <a:pt x="174" y="209"/>
                </a:cubicBezTo>
                <a:cubicBezTo>
                  <a:pt x="98" y="209"/>
                  <a:pt x="36" y="271"/>
                  <a:pt x="36" y="347"/>
                </a:cubicBezTo>
                <a:moveTo>
                  <a:pt x="293" y="239"/>
                </a:moveTo>
                <a:cubicBezTo>
                  <a:pt x="347" y="239"/>
                  <a:pt x="347" y="239"/>
                  <a:pt x="347" y="239"/>
                </a:cubicBezTo>
                <a:cubicBezTo>
                  <a:pt x="347" y="0"/>
                  <a:pt x="347" y="0"/>
                  <a:pt x="34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9"/>
                  <a:pt x="0" y="239"/>
                  <a:pt x="0" y="239"/>
                </a:cubicBezTo>
                <a:cubicBezTo>
                  <a:pt x="54" y="239"/>
                  <a:pt x="54" y="239"/>
                  <a:pt x="54" y="239"/>
                </a:cubicBezTo>
              </a:path>
            </a:pathLst>
          </a:custGeom>
          <a:noFill/>
          <a:ln w="28575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61FBEB4-963B-BA48-A25D-3B0392BD1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10" y="4987340"/>
            <a:ext cx="570042" cy="570042"/>
          </a:xfrm>
          <a:prstGeom prst="rect">
            <a:avLst/>
          </a:prstGeom>
        </p:spPr>
      </p:pic>
      <p:sp>
        <p:nvSpPr>
          <p:cNvPr id="29" name="people_6" descr="Presenter, speaker&#10;">
            <a:extLst>
              <a:ext uri="{FF2B5EF4-FFF2-40B4-BE49-F238E27FC236}">
                <a16:creationId xmlns:a16="http://schemas.microsoft.com/office/drawing/2014/main" id="{85F85830-8D96-CB47-9959-01F900B77D1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77028" y="2704351"/>
            <a:ext cx="367217" cy="365760"/>
          </a:xfrm>
          <a:custGeom>
            <a:avLst/>
            <a:gdLst>
              <a:gd name="T0" fmla="*/ 90 w 347"/>
              <a:gd name="T1" fmla="*/ 124 h 347"/>
              <a:gd name="T2" fmla="*/ 175 w 347"/>
              <a:gd name="T3" fmla="*/ 39 h 347"/>
              <a:gd name="T4" fmla="*/ 260 w 347"/>
              <a:gd name="T5" fmla="*/ 124 h 347"/>
              <a:gd name="T6" fmla="*/ 175 w 347"/>
              <a:gd name="T7" fmla="*/ 209 h 347"/>
              <a:gd name="T8" fmla="*/ 90 w 347"/>
              <a:gd name="T9" fmla="*/ 124 h 347"/>
              <a:gd name="T10" fmla="*/ 311 w 347"/>
              <a:gd name="T11" fmla="*/ 347 h 347"/>
              <a:gd name="T12" fmla="*/ 174 w 347"/>
              <a:gd name="T13" fmla="*/ 209 h 347"/>
              <a:gd name="T14" fmla="*/ 36 w 347"/>
              <a:gd name="T15" fmla="*/ 347 h 347"/>
              <a:gd name="T16" fmla="*/ 293 w 347"/>
              <a:gd name="T17" fmla="*/ 239 h 347"/>
              <a:gd name="T18" fmla="*/ 347 w 347"/>
              <a:gd name="T19" fmla="*/ 239 h 347"/>
              <a:gd name="T20" fmla="*/ 347 w 347"/>
              <a:gd name="T21" fmla="*/ 0 h 347"/>
              <a:gd name="T22" fmla="*/ 0 w 347"/>
              <a:gd name="T23" fmla="*/ 0 h 347"/>
              <a:gd name="T24" fmla="*/ 0 w 347"/>
              <a:gd name="T25" fmla="*/ 239 h 347"/>
              <a:gd name="T26" fmla="*/ 54 w 347"/>
              <a:gd name="T27" fmla="*/ 239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7" h="347">
                <a:moveTo>
                  <a:pt x="90" y="124"/>
                </a:moveTo>
                <a:cubicBezTo>
                  <a:pt x="90" y="77"/>
                  <a:pt x="128" y="39"/>
                  <a:pt x="175" y="39"/>
                </a:cubicBezTo>
                <a:cubicBezTo>
                  <a:pt x="222" y="39"/>
                  <a:pt x="260" y="77"/>
                  <a:pt x="260" y="124"/>
                </a:cubicBezTo>
                <a:cubicBezTo>
                  <a:pt x="260" y="171"/>
                  <a:pt x="222" y="209"/>
                  <a:pt x="175" y="209"/>
                </a:cubicBezTo>
                <a:cubicBezTo>
                  <a:pt x="128" y="209"/>
                  <a:pt x="90" y="171"/>
                  <a:pt x="90" y="124"/>
                </a:cubicBezTo>
                <a:close/>
                <a:moveTo>
                  <a:pt x="311" y="347"/>
                </a:moveTo>
                <a:cubicBezTo>
                  <a:pt x="311" y="271"/>
                  <a:pt x="249" y="209"/>
                  <a:pt x="174" y="209"/>
                </a:cubicBezTo>
                <a:cubicBezTo>
                  <a:pt x="98" y="209"/>
                  <a:pt x="36" y="271"/>
                  <a:pt x="36" y="347"/>
                </a:cubicBezTo>
                <a:moveTo>
                  <a:pt x="293" y="239"/>
                </a:moveTo>
                <a:cubicBezTo>
                  <a:pt x="347" y="239"/>
                  <a:pt x="347" y="239"/>
                  <a:pt x="347" y="239"/>
                </a:cubicBezTo>
                <a:cubicBezTo>
                  <a:pt x="347" y="0"/>
                  <a:pt x="347" y="0"/>
                  <a:pt x="34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9"/>
                  <a:pt x="0" y="239"/>
                  <a:pt x="0" y="239"/>
                </a:cubicBezTo>
                <a:cubicBezTo>
                  <a:pt x="54" y="239"/>
                  <a:pt x="54" y="239"/>
                  <a:pt x="54" y="239"/>
                </a:cubicBezTo>
              </a:path>
            </a:pathLst>
          </a:custGeom>
          <a:noFill/>
          <a:ln w="28575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6DE19D-3D4E-804C-9C3D-881DD977360E}"/>
              </a:ext>
            </a:extLst>
          </p:cNvPr>
          <p:cNvSpPr/>
          <p:nvPr/>
        </p:nvSpPr>
        <p:spPr bwMode="auto">
          <a:xfrm>
            <a:off x="2111474" y="3461998"/>
            <a:ext cx="970156" cy="24074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51D6D0-DEAC-0D4F-AF9E-196ED3DE0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194" y="3854303"/>
            <a:ext cx="645124" cy="64512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C49F096-A5EE-6C48-93BF-2EA3E1844524}"/>
              </a:ext>
            </a:extLst>
          </p:cNvPr>
          <p:cNvSpPr/>
          <p:nvPr/>
        </p:nvSpPr>
        <p:spPr bwMode="auto">
          <a:xfrm>
            <a:off x="2111474" y="3727303"/>
            <a:ext cx="4478896" cy="897730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E621F-2DE0-1C40-B74C-CE6FAF01BF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032" y="3925375"/>
            <a:ext cx="501585" cy="501585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5E3BC72-CEF6-9842-8B10-918E990A673C}"/>
              </a:ext>
            </a:extLst>
          </p:cNvPr>
          <p:cNvCxnSpPr>
            <a:cxnSpLocks/>
          </p:cNvCxnSpPr>
          <p:nvPr/>
        </p:nvCxnSpPr>
        <p:spPr>
          <a:xfrm>
            <a:off x="2811822" y="3070111"/>
            <a:ext cx="1262116" cy="1001420"/>
          </a:xfrm>
          <a:prstGeom prst="straightConnector1">
            <a:avLst/>
          </a:prstGeom>
          <a:ln w="1270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599CAFE-E521-A04C-8396-F2B2C244DD32}"/>
              </a:ext>
            </a:extLst>
          </p:cNvPr>
          <p:cNvCxnSpPr>
            <a:cxnSpLocks/>
          </p:cNvCxnSpPr>
          <p:nvPr/>
        </p:nvCxnSpPr>
        <p:spPr>
          <a:xfrm>
            <a:off x="2550131" y="3070111"/>
            <a:ext cx="0" cy="777240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9A0AE88-AFBD-484F-9752-10FBA2FBEE34}"/>
              </a:ext>
            </a:extLst>
          </p:cNvPr>
          <p:cNvSpPr txBox="1"/>
          <p:nvPr/>
        </p:nvSpPr>
        <p:spPr>
          <a:xfrm>
            <a:off x="6455153" y="3722152"/>
            <a:ext cx="878830" cy="7048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Primary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region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D2FF99-BBF8-AF41-AF2D-64A254E11D82}"/>
              </a:ext>
            </a:extLst>
          </p:cNvPr>
          <p:cNvSpPr txBox="1"/>
          <p:nvPr/>
        </p:nvSpPr>
        <p:spPr>
          <a:xfrm>
            <a:off x="1186694" y="3722152"/>
            <a:ext cx="1064779" cy="7048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Secondary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region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2B95C55-6694-154A-9CEC-0F1FB98F68D6}"/>
              </a:ext>
            </a:extLst>
          </p:cNvPr>
          <p:cNvCxnSpPr>
            <a:cxnSpLocks/>
          </p:cNvCxnSpPr>
          <p:nvPr/>
        </p:nvCxnSpPr>
        <p:spPr>
          <a:xfrm flipH="1">
            <a:off x="4644440" y="2940143"/>
            <a:ext cx="1430409" cy="1131388"/>
          </a:xfrm>
          <a:prstGeom prst="straightConnector1">
            <a:avLst/>
          </a:prstGeom>
          <a:ln w="1270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BC493B8-7F88-AE4E-B1D2-BDAB7930D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531" y="4985048"/>
            <a:ext cx="570042" cy="570042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A0A0D1-9625-794A-9D13-65B34B2F2843}"/>
              </a:ext>
            </a:extLst>
          </p:cNvPr>
          <p:cNvCxnSpPr/>
          <p:nvPr/>
        </p:nvCxnSpPr>
        <p:spPr>
          <a:xfrm>
            <a:off x="2574648" y="4545262"/>
            <a:ext cx="0" cy="331549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39A793B-25DF-954E-B9F4-399612BA4B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032" y="4980519"/>
            <a:ext cx="501585" cy="501585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E7BB0CD-3BAD-1040-A589-AF016FED270D}"/>
              </a:ext>
            </a:extLst>
          </p:cNvPr>
          <p:cNvCxnSpPr>
            <a:cxnSpLocks/>
          </p:cNvCxnSpPr>
          <p:nvPr/>
        </p:nvCxnSpPr>
        <p:spPr>
          <a:xfrm>
            <a:off x="2959275" y="4275186"/>
            <a:ext cx="1040001" cy="822960"/>
          </a:xfrm>
          <a:prstGeom prst="straightConnector1">
            <a:avLst/>
          </a:prstGeom>
          <a:ln w="1270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75D0E65-AD69-E54F-9456-DDB7B5CD49F1}"/>
              </a:ext>
            </a:extLst>
          </p:cNvPr>
          <p:cNvCxnSpPr>
            <a:cxnSpLocks/>
          </p:cNvCxnSpPr>
          <p:nvPr/>
        </p:nvCxnSpPr>
        <p:spPr>
          <a:xfrm flipH="1">
            <a:off x="4722100" y="4348043"/>
            <a:ext cx="1012893" cy="750103"/>
          </a:xfrm>
          <a:prstGeom prst="straightConnector1">
            <a:avLst/>
          </a:prstGeom>
          <a:ln w="1270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4B69E81-BA0D-924F-9331-712ED9102B91}"/>
              </a:ext>
            </a:extLst>
          </p:cNvPr>
          <p:cNvSpPr/>
          <p:nvPr/>
        </p:nvSpPr>
        <p:spPr bwMode="auto">
          <a:xfrm>
            <a:off x="2111474" y="4760756"/>
            <a:ext cx="4478896" cy="897730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7F55BDC-91B8-5F49-BD98-3C5469EB3D2D}"/>
              </a:ext>
            </a:extLst>
          </p:cNvPr>
          <p:cNvGrpSpPr/>
          <p:nvPr/>
        </p:nvGrpSpPr>
        <p:grpSpPr>
          <a:xfrm>
            <a:off x="3327898" y="5799631"/>
            <a:ext cx="2067852" cy="461665"/>
            <a:chOff x="3316996" y="5164841"/>
            <a:chExt cx="2067852" cy="46166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406EF8A-E072-8649-B517-97C7CEFE30F0}"/>
                </a:ext>
              </a:extLst>
            </p:cNvPr>
            <p:cNvCxnSpPr/>
            <p:nvPr/>
          </p:nvCxnSpPr>
          <p:spPr>
            <a:xfrm>
              <a:off x="3316996" y="5197238"/>
              <a:ext cx="2067852" cy="0"/>
            </a:xfrm>
            <a:prstGeom prst="straightConnector1">
              <a:avLst/>
            </a:prstGeom>
            <a:ln>
              <a:solidFill>
                <a:srgbClr val="7030A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43ADF4-78B8-8841-8D62-B20858622908}"/>
                </a:ext>
              </a:extLst>
            </p:cNvPr>
            <p:cNvSpPr txBox="1"/>
            <p:nvPr/>
          </p:nvSpPr>
          <p:spPr>
            <a:xfrm>
              <a:off x="3510981" y="5164841"/>
              <a:ext cx="1679883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Shared state</a:t>
              </a: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4F09A48-CF68-9D4A-B2E7-32E0A3635D73}"/>
              </a:ext>
            </a:extLst>
          </p:cNvPr>
          <p:cNvCxnSpPr>
            <a:cxnSpLocks/>
          </p:cNvCxnSpPr>
          <p:nvPr/>
        </p:nvCxnSpPr>
        <p:spPr>
          <a:xfrm>
            <a:off x="1901980" y="2933861"/>
            <a:ext cx="364411" cy="817178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&quot;No&quot; Symbol 47">
            <a:extLst>
              <a:ext uri="{FF2B5EF4-FFF2-40B4-BE49-F238E27FC236}">
                <a16:creationId xmlns:a16="http://schemas.microsoft.com/office/drawing/2014/main" id="{9F944421-1C54-C74B-B053-E7866F0D5DE6}"/>
              </a:ext>
            </a:extLst>
          </p:cNvPr>
          <p:cNvSpPr/>
          <p:nvPr/>
        </p:nvSpPr>
        <p:spPr bwMode="auto">
          <a:xfrm>
            <a:off x="2283894" y="4930177"/>
            <a:ext cx="620640" cy="620640"/>
          </a:xfrm>
          <a:prstGeom prst="noSmoking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73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8" grpId="0" animBg="1"/>
      <p:bldP spid="48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icture 48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" y="970082"/>
            <a:ext cx="12192000" cy="5768441"/>
          </a:xfrm>
          <a:prstGeom prst="rect">
            <a:avLst/>
          </a:prstGeom>
          <a:ln>
            <a:noFill/>
            <a:prstDash val="lgDash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Multi-region topologies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5510732" y="2422465"/>
            <a:ext cx="288705" cy="1150370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5620215" y="3461998"/>
            <a:ext cx="970156" cy="24074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935" y="3854303"/>
            <a:ext cx="645124" cy="645124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6091931" y="4545262"/>
            <a:ext cx="0" cy="331549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6077960" y="2933861"/>
            <a:ext cx="0" cy="914400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eople_6" descr="Presenter, speaker&#10;">
            <a:extLst>
              <a:ext uri="{FF2B5EF4-FFF2-40B4-BE49-F238E27FC236}">
                <a16:creationId xmlns:a16="http://schemas.microsoft.com/office/drawing/2014/main" id="{9506BBC5-4610-4122-A309-891695315AC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91241" y="2511650"/>
            <a:ext cx="367217" cy="365760"/>
          </a:xfrm>
          <a:custGeom>
            <a:avLst/>
            <a:gdLst>
              <a:gd name="T0" fmla="*/ 90 w 347"/>
              <a:gd name="T1" fmla="*/ 124 h 347"/>
              <a:gd name="T2" fmla="*/ 175 w 347"/>
              <a:gd name="T3" fmla="*/ 39 h 347"/>
              <a:gd name="T4" fmla="*/ 260 w 347"/>
              <a:gd name="T5" fmla="*/ 124 h 347"/>
              <a:gd name="T6" fmla="*/ 175 w 347"/>
              <a:gd name="T7" fmla="*/ 209 h 347"/>
              <a:gd name="T8" fmla="*/ 90 w 347"/>
              <a:gd name="T9" fmla="*/ 124 h 347"/>
              <a:gd name="T10" fmla="*/ 311 w 347"/>
              <a:gd name="T11" fmla="*/ 347 h 347"/>
              <a:gd name="T12" fmla="*/ 174 w 347"/>
              <a:gd name="T13" fmla="*/ 209 h 347"/>
              <a:gd name="T14" fmla="*/ 36 w 347"/>
              <a:gd name="T15" fmla="*/ 347 h 347"/>
              <a:gd name="T16" fmla="*/ 293 w 347"/>
              <a:gd name="T17" fmla="*/ 239 h 347"/>
              <a:gd name="T18" fmla="*/ 347 w 347"/>
              <a:gd name="T19" fmla="*/ 239 h 347"/>
              <a:gd name="T20" fmla="*/ 347 w 347"/>
              <a:gd name="T21" fmla="*/ 0 h 347"/>
              <a:gd name="T22" fmla="*/ 0 w 347"/>
              <a:gd name="T23" fmla="*/ 0 h 347"/>
              <a:gd name="T24" fmla="*/ 0 w 347"/>
              <a:gd name="T25" fmla="*/ 239 h 347"/>
              <a:gd name="T26" fmla="*/ 54 w 347"/>
              <a:gd name="T27" fmla="*/ 239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7" h="347">
                <a:moveTo>
                  <a:pt x="90" y="124"/>
                </a:moveTo>
                <a:cubicBezTo>
                  <a:pt x="90" y="77"/>
                  <a:pt x="128" y="39"/>
                  <a:pt x="175" y="39"/>
                </a:cubicBezTo>
                <a:cubicBezTo>
                  <a:pt x="222" y="39"/>
                  <a:pt x="260" y="77"/>
                  <a:pt x="260" y="124"/>
                </a:cubicBezTo>
                <a:cubicBezTo>
                  <a:pt x="260" y="171"/>
                  <a:pt x="222" y="209"/>
                  <a:pt x="175" y="209"/>
                </a:cubicBezTo>
                <a:cubicBezTo>
                  <a:pt x="128" y="209"/>
                  <a:pt x="90" y="171"/>
                  <a:pt x="90" y="124"/>
                </a:cubicBezTo>
                <a:close/>
                <a:moveTo>
                  <a:pt x="311" y="347"/>
                </a:moveTo>
                <a:cubicBezTo>
                  <a:pt x="311" y="271"/>
                  <a:pt x="249" y="209"/>
                  <a:pt x="174" y="209"/>
                </a:cubicBezTo>
                <a:cubicBezTo>
                  <a:pt x="98" y="209"/>
                  <a:pt x="36" y="271"/>
                  <a:pt x="36" y="347"/>
                </a:cubicBezTo>
                <a:moveTo>
                  <a:pt x="293" y="239"/>
                </a:moveTo>
                <a:cubicBezTo>
                  <a:pt x="347" y="239"/>
                  <a:pt x="347" y="239"/>
                  <a:pt x="347" y="239"/>
                </a:cubicBezTo>
                <a:cubicBezTo>
                  <a:pt x="347" y="0"/>
                  <a:pt x="347" y="0"/>
                  <a:pt x="34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9"/>
                  <a:pt x="0" y="239"/>
                  <a:pt x="0" y="239"/>
                </a:cubicBezTo>
                <a:cubicBezTo>
                  <a:pt x="54" y="239"/>
                  <a:pt x="54" y="239"/>
                  <a:pt x="54" y="239"/>
                </a:cubicBezTo>
              </a:path>
            </a:pathLst>
          </a:custGeom>
          <a:noFill/>
          <a:ln w="28575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61FBEB4-963B-BA48-A25D-3B0392BD1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10" y="4987340"/>
            <a:ext cx="570042" cy="570042"/>
          </a:xfrm>
          <a:prstGeom prst="rect">
            <a:avLst/>
          </a:prstGeom>
        </p:spPr>
      </p:pic>
      <p:sp>
        <p:nvSpPr>
          <p:cNvPr id="29" name="people_6" descr="Presenter, speaker&#10;">
            <a:extLst>
              <a:ext uri="{FF2B5EF4-FFF2-40B4-BE49-F238E27FC236}">
                <a16:creationId xmlns:a16="http://schemas.microsoft.com/office/drawing/2014/main" id="{85F85830-8D96-CB47-9959-01F900B77D1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77028" y="2704351"/>
            <a:ext cx="367217" cy="365760"/>
          </a:xfrm>
          <a:custGeom>
            <a:avLst/>
            <a:gdLst>
              <a:gd name="T0" fmla="*/ 90 w 347"/>
              <a:gd name="T1" fmla="*/ 124 h 347"/>
              <a:gd name="T2" fmla="*/ 175 w 347"/>
              <a:gd name="T3" fmla="*/ 39 h 347"/>
              <a:gd name="T4" fmla="*/ 260 w 347"/>
              <a:gd name="T5" fmla="*/ 124 h 347"/>
              <a:gd name="T6" fmla="*/ 175 w 347"/>
              <a:gd name="T7" fmla="*/ 209 h 347"/>
              <a:gd name="T8" fmla="*/ 90 w 347"/>
              <a:gd name="T9" fmla="*/ 124 h 347"/>
              <a:gd name="T10" fmla="*/ 311 w 347"/>
              <a:gd name="T11" fmla="*/ 347 h 347"/>
              <a:gd name="T12" fmla="*/ 174 w 347"/>
              <a:gd name="T13" fmla="*/ 209 h 347"/>
              <a:gd name="T14" fmla="*/ 36 w 347"/>
              <a:gd name="T15" fmla="*/ 347 h 347"/>
              <a:gd name="T16" fmla="*/ 293 w 347"/>
              <a:gd name="T17" fmla="*/ 239 h 347"/>
              <a:gd name="T18" fmla="*/ 347 w 347"/>
              <a:gd name="T19" fmla="*/ 239 h 347"/>
              <a:gd name="T20" fmla="*/ 347 w 347"/>
              <a:gd name="T21" fmla="*/ 0 h 347"/>
              <a:gd name="T22" fmla="*/ 0 w 347"/>
              <a:gd name="T23" fmla="*/ 0 h 347"/>
              <a:gd name="T24" fmla="*/ 0 w 347"/>
              <a:gd name="T25" fmla="*/ 239 h 347"/>
              <a:gd name="T26" fmla="*/ 54 w 347"/>
              <a:gd name="T27" fmla="*/ 239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7" h="347">
                <a:moveTo>
                  <a:pt x="90" y="124"/>
                </a:moveTo>
                <a:cubicBezTo>
                  <a:pt x="90" y="77"/>
                  <a:pt x="128" y="39"/>
                  <a:pt x="175" y="39"/>
                </a:cubicBezTo>
                <a:cubicBezTo>
                  <a:pt x="222" y="39"/>
                  <a:pt x="260" y="77"/>
                  <a:pt x="260" y="124"/>
                </a:cubicBezTo>
                <a:cubicBezTo>
                  <a:pt x="260" y="171"/>
                  <a:pt x="222" y="209"/>
                  <a:pt x="175" y="209"/>
                </a:cubicBezTo>
                <a:cubicBezTo>
                  <a:pt x="128" y="209"/>
                  <a:pt x="90" y="171"/>
                  <a:pt x="90" y="124"/>
                </a:cubicBezTo>
                <a:close/>
                <a:moveTo>
                  <a:pt x="311" y="347"/>
                </a:moveTo>
                <a:cubicBezTo>
                  <a:pt x="311" y="271"/>
                  <a:pt x="249" y="209"/>
                  <a:pt x="174" y="209"/>
                </a:cubicBezTo>
                <a:cubicBezTo>
                  <a:pt x="98" y="209"/>
                  <a:pt x="36" y="271"/>
                  <a:pt x="36" y="347"/>
                </a:cubicBezTo>
                <a:moveTo>
                  <a:pt x="293" y="239"/>
                </a:moveTo>
                <a:cubicBezTo>
                  <a:pt x="347" y="239"/>
                  <a:pt x="347" y="239"/>
                  <a:pt x="347" y="239"/>
                </a:cubicBezTo>
                <a:cubicBezTo>
                  <a:pt x="347" y="0"/>
                  <a:pt x="347" y="0"/>
                  <a:pt x="34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9"/>
                  <a:pt x="0" y="239"/>
                  <a:pt x="0" y="239"/>
                </a:cubicBezTo>
                <a:cubicBezTo>
                  <a:pt x="54" y="239"/>
                  <a:pt x="54" y="239"/>
                  <a:pt x="54" y="239"/>
                </a:cubicBezTo>
              </a:path>
            </a:pathLst>
          </a:custGeom>
          <a:noFill/>
          <a:ln w="28575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6DE19D-3D4E-804C-9C3D-881DD977360E}"/>
              </a:ext>
            </a:extLst>
          </p:cNvPr>
          <p:cNvSpPr/>
          <p:nvPr/>
        </p:nvSpPr>
        <p:spPr bwMode="auto">
          <a:xfrm>
            <a:off x="2111474" y="3461998"/>
            <a:ext cx="970156" cy="24074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51D6D0-DEAC-0D4F-AF9E-196ED3DE0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194" y="3854303"/>
            <a:ext cx="645124" cy="64512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C49F096-A5EE-6C48-93BF-2EA3E1844524}"/>
              </a:ext>
            </a:extLst>
          </p:cNvPr>
          <p:cNvSpPr/>
          <p:nvPr/>
        </p:nvSpPr>
        <p:spPr bwMode="auto">
          <a:xfrm>
            <a:off x="2111474" y="3727303"/>
            <a:ext cx="4478896" cy="897730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E621F-2DE0-1C40-B74C-CE6FAF01BF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032" y="3925375"/>
            <a:ext cx="501585" cy="501585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5E3BC72-CEF6-9842-8B10-918E990A673C}"/>
              </a:ext>
            </a:extLst>
          </p:cNvPr>
          <p:cNvCxnSpPr>
            <a:cxnSpLocks/>
          </p:cNvCxnSpPr>
          <p:nvPr/>
        </p:nvCxnSpPr>
        <p:spPr>
          <a:xfrm>
            <a:off x="2811822" y="3070111"/>
            <a:ext cx="1262116" cy="1001420"/>
          </a:xfrm>
          <a:prstGeom prst="straightConnector1">
            <a:avLst/>
          </a:prstGeom>
          <a:ln w="1270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599CAFE-E521-A04C-8396-F2B2C244DD32}"/>
              </a:ext>
            </a:extLst>
          </p:cNvPr>
          <p:cNvCxnSpPr>
            <a:cxnSpLocks/>
          </p:cNvCxnSpPr>
          <p:nvPr/>
        </p:nvCxnSpPr>
        <p:spPr>
          <a:xfrm>
            <a:off x="2550131" y="3070111"/>
            <a:ext cx="0" cy="777240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9A0AE88-AFBD-484F-9752-10FBA2FBEE34}"/>
              </a:ext>
            </a:extLst>
          </p:cNvPr>
          <p:cNvSpPr txBox="1"/>
          <p:nvPr/>
        </p:nvSpPr>
        <p:spPr>
          <a:xfrm>
            <a:off x="6455153" y="3722152"/>
            <a:ext cx="878830" cy="7048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Primary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region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D2FF99-BBF8-AF41-AF2D-64A254E11D82}"/>
              </a:ext>
            </a:extLst>
          </p:cNvPr>
          <p:cNvSpPr txBox="1"/>
          <p:nvPr/>
        </p:nvSpPr>
        <p:spPr>
          <a:xfrm>
            <a:off x="1186694" y="3722152"/>
            <a:ext cx="1064779" cy="7048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Secondary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region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2B95C55-6694-154A-9CEC-0F1FB98F68D6}"/>
              </a:ext>
            </a:extLst>
          </p:cNvPr>
          <p:cNvCxnSpPr>
            <a:cxnSpLocks/>
          </p:cNvCxnSpPr>
          <p:nvPr/>
        </p:nvCxnSpPr>
        <p:spPr>
          <a:xfrm flipH="1">
            <a:off x="4644440" y="2940143"/>
            <a:ext cx="1430409" cy="1131388"/>
          </a:xfrm>
          <a:prstGeom prst="straightConnector1">
            <a:avLst/>
          </a:prstGeom>
          <a:ln w="1270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BC493B8-7F88-AE4E-B1D2-BDAB7930D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531" y="4985048"/>
            <a:ext cx="570042" cy="570042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A0A0D1-9625-794A-9D13-65B34B2F2843}"/>
              </a:ext>
            </a:extLst>
          </p:cNvPr>
          <p:cNvCxnSpPr/>
          <p:nvPr/>
        </p:nvCxnSpPr>
        <p:spPr>
          <a:xfrm>
            <a:off x="2574648" y="4545262"/>
            <a:ext cx="0" cy="331549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39A793B-25DF-954E-B9F4-399612BA4B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032" y="4980519"/>
            <a:ext cx="501585" cy="501585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E7BB0CD-3BAD-1040-A589-AF016FED270D}"/>
              </a:ext>
            </a:extLst>
          </p:cNvPr>
          <p:cNvCxnSpPr>
            <a:cxnSpLocks/>
          </p:cNvCxnSpPr>
          <p:nvPr/>
        </p:nvCxnSpPr>
        <p:spPr>
          <a:xfrm>
            <a:off x="2959275" y="4275186"/>
            <a:ext cx="1040001" cy="822960"/>
          </a:xfrm>
          <a:prstGeom prst="straightConnector1">
            <a:avLst/>
          </a:prstGeom>
          <a:ln w="1270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75D0E65-AD69-E54F-9456-DDB7B5CD49F1}"/>
              </a:ext>
            </a:extLst>
          </p:cNvPr>
          <p:cNvCxnSpPr>
            <a:cxnSpLocks/>
          </p:cNvCxnSpPr>
          <p:nvPr/>
        </p:nvCxnSpPr>
        <p:spPr>
          <a:xfrm flipH="1">
            <a:off x="4722100" y="4348043"/>
            <a:ext cx="1012893" cy="750103"/>
          </a:xfrm>
          <a:prstGeom prst="straightConnector1">
            <a:avLst/>
          </a:prstGeom>
          <a:ln w="1270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4B69E81-BA0D-924F-9331-712ED9102B91}"/>
              </a:ext>
            </a:extLst>
          </p:cNvPr>
          <p:cNvSpPr/>
          <p:nvPr/>
        </p:nvSpPr>
        <p:spPr bwMode="auto">
          <a:xfrm>
            <a:off x="2111474" y="4760756"/>
            <a:ext cx="4478896" cy="897730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7F55BDC-91B8-5F49-BD98-3C5469EB3D2D}"/>
              </a:ext>
            </a:extLst>
          </p:cNvPr>
          <p:cNvGrpSpPr/>
          <p:nvPr/>
        </p:nvGrpSpPr>
        <p:grpSpPr>
          <a:xfrm>
            <a:off x="3327898" y="5799631"/>
            <a:ext cx="2067852" cy="461665"/>
            <a:chOff x="3316996" y="5164841"/>
            <a:chExt cx="2067852" cy="46166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406EF8A-E072-8649-B517-97C7CEFE30F0}"/>
                </a:ext>
              </a:extLst>
            </p:cNvPr>
            <p:cNvCxnSpPr/>
            <p:nvPr/>
          </p:nvCxnSpPr>
          <p:spPr>
            <a:xfrm>
              <a:off x="3316996" y="5197238"/>
              <a:ext cx="2067852" cy="0"/>
            </a:xfrm>
            <a:prstGeom prst="straightConnector1">
              <a:avLst/>
            </a:prstGeom>
            <a:ln>
              <a:solidFill>
                <a:srgbClr val="7030A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43ADF4-78B8-8841-8D62-B20858622908}"/>
                </a:ext>
              </a:extLst>
            </p:cNvPr>
            <p:cNvSpPr txBox="1"/>
            <p:nvPr/>
          </p:nvSpPr>
          <p:spPr>
            <a:xfrm>
              <a:off x="3510981" y="5164841"/>
              <a:ext cx="1679883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Shared state</a:t>
              </a: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4F09A48-CF68-9D4A-B2E7-32E0A3635D73}"/>
              </a:ext>
            </a:extLst>
          </p:cNvPr>
          <p:cNvCxnSpPr>
            <a:cxnSpLocks/>
          </p:cNvCxnSpPr>
          <p:nvPr/>
        </p:nvCxnSpPr>
        <p:spPr>
          <a:xfrm>
            <a:off x="1901980" y="2933861"/>
            <a:ext cx="364411" cy="817178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&quot;No&quot; Symbol 47">
            <a:extLst>
              <a:ext uri="{FF2B5EF4-FFF2-40B4-BE49-F238E27FC236}">
                <a16:creationId xmlns:a16="http://schemas.microsoft.com/office/drawing/2014/main" id="{9F944421-1C54-C74B-B053-E7866F0D5DE6}"/>
              </a:ext>
            </a:extLst>
          </p:cNvPr>
          <p:cNvSpPr/>
          <p:nvPr/>
        </p:nvSpPr>
        <p:spPr bwMode="auto">
          <a:xfrm>
            <a:off x="2283894" y="4930177"/>
            <a:ext cx="620640" cy="620640"/>
          </a:xfrm>
          <a:prstGeom prst="noSmoking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AF5D028-FF07-AD4A-B1A3-C3D22F031CDC}"/>
              </a:ext>
            </a:extLst>
          </p:cNvPr>
          <p:cNvCxnSpPr>
            <a:cxnSpLocks/>
          </p:cNvCxnSpPr>
          <p:nvPr/>
        </p:nvCxnSpPr>
        <p:spPr>
          <a:xfrm>
            <a:off x="2797242" y="4360653"/>
            <a:ext cx="2970661" cy="836585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7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icture 48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" y="970082"/>
            <a:ext cx="12192000" cy="5768441"/>
          </a:xfrm>
          <a:prstGeom prst="rect">
            <a:avLst/>
          </a:prstGeom>
          <a:ln>
            <a:noFill/>
            <a:prstDash val="lgDash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Multi-region topologies – custom TM</a:t>
            </a:r>
          </a:p>
        </p:txBody>
      </p:sp>
      <p:sp>
        <p:nvSpPr>
          <p:cNvPr id="29" name="people_6" descr="Presenter, speaker&#10;">
            <a:extLst>
              <a:ext uri="{FF2B5EF4-FFF2-40B4-BE49-F238E27FC236}">
                <a16:creationId xmlns:a16="http://schemas.microsoft.com/office/drawing/2014/main" id="{85F85830-8D96-CB47-9959-01F900B77D1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77028" y="2704351"/>
            <a:ext cx="367217" cy="365760"/>
          </a:xfrm>
          <a:custGeom>
            <a:avLst/>
            <a:gdLst>
              <a:gd name="T0" fmla="*/ 90 w 347"/>
              <a:gd name="T1" fmla="*/ 124 h 347"/>
              <a:gd name="T2" fmla="*/ 175 w 347"/>
              <a:gd name="T3" fmla="*/ 39 h 347"/>
              <a:gd name="T4" fmla="*/ 260 w 347"/>
              <a:gd name="T5" fmla="*/ 124 h 347"/>
              <a:gd name="T6" fmla="*/ 175 w 347"/>
              <a:gd name="T7" fmla="*/ 209 h 347"/>
              <a:gd name="T8" fmla="*/ 90 w 347"/>
              <a:gd name="T9" fmla="*/ 124 h 347"/>
              <a:gd name="T10" fmla="*/ 311 w 347"/>
              <a:gd name="T11" fmla="*/ 347 h 347"/>
              <a:gd name="T12" fmla="*/ 174 w 347"/>
              <a:gd name="T13" fmla="*/ 209 h 347"/>
              <a:gd name="T14" fmla="*/ 36 w 347"/>
              <a:gd name="T15" fmla="*/ 347 h 347"/>
              <a:gd name="T16" fmla="*/ 293 w 347"/>
              <a:gd name="T17" fmla="*/ 239 h 347"/>
              <a:gd name="T18" fmla="*/ 347 w 347"/>
              <a:gd name="T19" fmla="*/ 239 h 347"/>
              <a:gd name="T20" fmla="*/ 347 w 347"/>
              <a:gd name="T21" fmla="*/ 0 h 347"/>
              <a:gd name="T22" fmla="*/ 0 w 347"/>
              <a:gd name="T23" fmla="*/ 0 h 347"/>
              <a:gd name="T24" fmla="*/ 0 w 347"/>
              <a:gd name="T25" fmla="*/ 239 h 347"/>
              <a:gd name="T26" fmla="*/ 54 w 347"/>
              <a:gd name="T27" fmla="*/ 239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7" h="347">
                <a:moveTo>
                  <a:pt x="90" y="124"/>
                </a:moveTo>
                <a:cubicBezTo>
                  <a:pt x="90" y="77"/>
                  <a:pt x="128" y="39"/>
                  <a:pt x="175" y="39"/>
                </a:cubicBezTo>
                <a:cubicBezTo>
                  <a:pt x="222" y="39"/>
                  <a:pt x="260" y="77"/>
                  <a:pt x="260" y="124"/>
                </a:cubicBezTo>
                <a:cubicBezTo>
                  <a:pt x="260" y="171"/>
                  <a:pt x="222" y="209"/>
                  <a:pt x="175" y="209"/>
                </a:cubicBezTo>
                <a:cubicBezTo>
                  <a:pt x="128" y="209"/>
                  <a:pt x="90" y="171"/>
                  <a:pt x="90" y="124"/>
                </a:cubicBezTo>
                <a:close/>
                <a:moveTo>
                  <a:pt x="311" y="347"/>
                </a:moveTo>
                <a:cubicBezTo>
                  <a:pt x="311" y="271"/>
                  <a:pt x="249" y="209"/>
                  <a:pt x="174" y="209"/>
                </a:cubicBezTo>
                <a:cubicBezTo>
                  <a:pt x="98" y="209"/>
                  <a:pt x="36" y="271"/>
                  <a:pt x="36" y="347"/>
                </a:cubicBezTo>
                <a:moveTo>
                  <a:pt x="293" y="239"/>
                </a:moveTo>
                <a:cubicBezTo>
                  <a:pt x="347" y="239"/>
                  <a:pt x="347" y="239"/>
                  <a:pt x="347" y="239"/>
                </a:cubicBezTo>
                <a:cubicBezTo>
                  <a:pt x="347" y="0"/>
                  <a:pt x="347" y="0"/>
                  <a:pt x="34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9"/>
                  <a:pt x="0" y="239"/>
                  <a:pt x="0" y="239"/>
                </a:cubicBezTo>
                <a:cubicBezTo>
                  <a:pt x="54" y="239"/>
                  <a:pt x="54" y="239"/>
                  <a:pt x="54" y="239"/>
                </a:cubicBezTo>
              </a:path>
            </a:pathLst>
          </a:custGeom>
          <a:noFill/>
          <a:ln w="28575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F92A73-FA11-A44C-A65B-F5188EE96949}"/>
              </a:ext>
            </a:extLst>
          </p:cNvPr>
          <p:cNvCxnSpPr>
            <a:cxnSpLocks/>
          </p:cNvCxnSpPr>
          <p:nvPr/>
        </p:nvCxnSpPr>
        <p:spPr>
          <a:xfrm flipH="1">
            <a:off x="4918853" y="2422465"/>
            <a:ext cx="591879" cy="2115934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1C3B306-46E6-B249-9205-1B4B594FF61B}"/>
              </a:ext>
            </a:extLst>
          </p:cNvPr>
          <p:cNvSpPr/>
          <p:nvPr/>
        </p:nvSpPr>
        <p:spPr bwMode="auto">
          <a:xfrm>
            <a:off x="4746880" y="4094964"/>
            <a:ext cx="970156" cy="24074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467A882-BB69-CF40-A1E5-5628A4744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600" y="4487269"/>
            <a:ext cx="645124" cy="645124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411CB72-E48E-5D44-A4E1-D7E98616D802}"/>
              </a:ext>
            </a:extLst>
          </p:cNvPr>
          <p:cNvCxnSpPr/>
          <p:nvPr/>
        </p:nvCxnSpPr>
        <p:spPr>
          <a:xfrm>
            <a:off x="5218596" y="5178228"/>
            <a:ext cx="0" cy="331549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9EBF4BE-1784-E449-BC72-15C21D757797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5222162" y="2641262"/>
            <a:ext cx="660956" cy="1846007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7E593024-E90D-3548-B546-D015C87822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575" y="5620306"/>
            <a:ext cx="570042" cy="57004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403A3ABC-7E1E-BE43-99CF-D1C08C44DFD4}"/>
              </a:ext>
            </a:extLst>
          </p:cNvPr>
          <p:cNvSpPr/>
          <p:nvPr/>
        </p:nvSpPr>
        <p:spPr bwMode="auto">
          <a:xfrm>
            <a:off x="6754460" y="4094964"/>
            <a:ext cx="970156" cy="24074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F4C0DD9-8113-9E46-BDDF-A9144EADD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180" y="4487269"/>
            <a:ext cx="645124" cy="645124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9DDA6D9-1476-3445-BC91-6B0E9B6D0749}"/>
              </a:ext>
            </a:extLst>
          </p:cNvPr>
          <p:cNvCxnSpPr/>
          <p:nvPr/>
        </p:nvCxnSpPr>
        <p:spPr>
          <a:xfrm>
            <a:off x="7226176" y="5178228"/>
            <a:ext cx="0" cy="331549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423E2D28-63A0-AF4D-8342-4F89545D0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155" y="5620306"/>
            <a:ext cx="570042" cy="570042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C805D3A-3A3B-854E-BAA5-F9D82AEDE24B}"/>
              </a:ext>
            </a:extLst>
          </p:cNvPr>
          <p:cNvCxnSpPr>
            <a:cxnSpLocks/>
          </p:cNvCxnSpPr>
          <p:nvPr/>
        </p:nvCxnSpPr>
        <p:spPr>
          <a:xfrm>
            <a:off x="5998647" y="2383973"/>
            <a:ext cx="1575429" cy="2039204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eople_6" descr="Presenter, speaker&#10;">
            <a:extLst>
              <a:ext uri="{FF2B5EF4-FFF2-40B4-BE49-F238E27FC236}">
                <a16:creationId xmlns:a16="http://schemas.microsoft.com/office/drawing/2014/main" id="{9506BBC5-4610-4122-A309-891695315AC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91241" y="2511650"/>
            <a:ext cx="367217" cy="365760"/>
          </a:xfrm>
          <a:custGeom>
            <a:avLst/>
            <a:gdLst>
              <a:gd name="T0" fmla="*/ 90 w 347"/>
              <a:gd name="T1" fmla="*/ 124 h 347"/>
              <a:gd name="T2" fmla="*/ 175 w 347"/>
              <a:gd name="T3" fmla="*/ 39 h 347"/>
              <a:gd name="T4" fmla="*/ 260 w 347"/>
              <a:gd name="T5" fmla="*/ 124 h 347"/>
              <a:gd name="T6" fmla="*/ 175 w 347"/>
              <a:gd name="T7" fmla="*/ 209 h 347"/>
              <a:gd name="T8" fmla="*/ 90 w 347"/>
              <a:gd name="T9" fmla="*/ 124 h 347"/>
              <a:gd name="T10" fmla="*/ 311 w 347"/>
              <a:gd name="T11" fmla="*/ 347 h 347"/>
              <a:gd name="T12" fmla="*/ 174 w 347"/>
              <a:gd name="T13" fmla="*/ 209 h 347"/>
              <a:gd name="T14" fmla="*/ 36 w 347"/>
              <a:gd name="T15" fmla="*/ 347 h 347"/>
              <a:gd name="T16" fmla="*/ 293 w 347"/>
              <a:gd name="T17" fmla="*/ 239 h 347"/>
              <a:gd name="T18" fmla="*/ 347 w 347"/>
              <a:gd name="T19" fmla="*/ 239 h 347"/>
              <a:gd name="T20" fmla="*/ 347 w 347"/>
              <a:gd name="T21" fmla="*/ 0 h 347"/>
              <a:gd name="T22" fmla="*/ 0 w 347"/>
              <a:gd name="T23" fmla="*/ 0 h 347"/>
              <a:gd name="T24" fmla="*/ 0 w 347"/>
              <a:gd name="T25" fmla="*/ 239 h 347"/>
              <a:gd name="T26" fmla="*/ 54 w 347"/>
              <a:gd name="T27" fmla="*/ 239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7" h="347">
                <a:moveTo>
                  <a:pt x="90" y="124"/>
                </a:moveTo>
                <a:cubicBezTo>
                  <a:pt x="90" y="77"/>
                  <a:pt x="128" y="39"/>
                  <a:pt x="175" y="39"/>
                </a:cubicBezTo>
                <a:cubicBezTo>
                  <a:pt x="222" y="39"/>
                  <a:pt x="260" y="77"/>
                  <a:pt x="260" y="124"/>
                </a:cubicBezTo>
                <a:cubicBezTo>
                  <a:pt x="260" y="171"/>
                  <a:pt x="222" y="209"/>
                  <a:pt x="175" y="209"/>
                </a:cubicBezTo>
                <a:cubicBezTo>
                  <a:pt x="128" y="209"/>
                  <a:pt x="90" y="171"/>
                  <a:pt x="90" y="124"/>
                </a:cubicBezTo>
                <a:close/>
                <a:moveTo>
                  <a:pt x="311" y="347"/>
                </a:moveTo>
                <a:cubicBezTo>
                  <a:pt x="311" y="271"/>
                  <a:pt x="249" y="209"/>
                  <a:pt x="174" y="209"/>
                </a:cubicBezTo>
                <a:cubicBezTo>
                  <a:pt x="98" y="209"/>
                  <a:pt x="36" y="271"/>
                  <a:pt x="36" y="347"/>
                </a:cubicBezTo>
                <a:moveTo>
                  <a:pt x="293" y="239"/>
                </a:moveTo>
                <a:cubicBezTo>
                  <a:pt x="347" y="239"/>
                  <a:pt x="347" y="239"/>
                  <a:pt x="347" y="239"/>
                </a:cubicBezTo>
                <a:cubicBezTo>
                  <a:pt x="347" y="0"/>
                  <a:pt x="347" y="0"/>
                  <a:pt x="34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9"/>
                  <a:pt x="0" y="239"/>
                  <a:pt x="0" y="239"/>
                </a:cubicBezTo>
                <a:cubicBezTo>
                  <a:pt x="54" y="239"/>
                  <a:pt x="54" y="239"/>
                  <a:pt x="54" y="239"/>
                </a:cubicBezTo>
              </a:path>
            </a:pathLst>
          </a:custGeom>
          <a:noFill/>
          <a:ln w="28575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33EA6CA-65EA-0A4A-B897-719F0AC705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899" y="5654534"/>
            <a:ext cx="501585" cy="50158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330C327-DA85-E34B-B9ED-8BCA4E54E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448" y="3313472"/>
            <a:ext cx="501585" cy="501585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7BEA926-A362-2D43-85B5-4339A9541233}"/>
              </a:ext>
            </a:extLst>
          </p:cNvPr>
          <p:cNvSpPr/>
          <p:nvPr/>
        </p:nvSpPr>
        <p:spPr bwMode="auto">
          <a:xfrm>
            <a:off x="4746880" y="5384615"/>
            <a:ext cx="2977736" cy="897730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615D15F-A6BB-2248-A538-D0C806753971}"/>
              </a:ext>
            </a:extLst>
          </p:cNvPr>
          <p:cNvCxnSpPr>
            <a:cxnSpLocks/>
          </p:cNvCxnSpPr>
          <p:nvPr/>
        </p:nvCxnSpPr>
        <p:spPr>
          <a:xfrm flipH="1">
            <a:off x="6063746" y="2825334"/>
            <a:ext cx="11103" cy="424046"/>
          </a:xfrm>
          <a:prstGeom prst="straightConnector1">
            <a:avLst/>
          </a:prstGeom>
          <a:ln w="1270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8C8F838-944F-3545-BE1D-1747E91F6D1D}"/>
              </a:ext>
            </a:extLst>
          </p:cNvPr>
          <p:cNvCxnSpPr>
            <a:cxnSpLocks/>
          </p:cNvCxnSpPr>
          <p:nvPr/>
        </p:nvCxnSpPr>
        <p:spPr>
          <a:xfrm>
            <a:off x="5396837" y="5041562"/>
            <a:ext cx="718458" cy="578744"/>
          </a:xfrm>
          <a:prstGeom prst="straightConnector1">
            <a:avLst/>
          </a:prstGeom>
          <a:ln w="1270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772E7BB-C4A1-C34F-B708-F135060610F1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214286" y="2613718"/>
            <a:ext cx="1015456" cy="1873551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1677712-1BEB-F54C-838F-A891FBAE47B7}"/>
              </a:ext>
            </a:extLst>
          </p:cNvPr>
          <p:cNvCxnSpPr>
            <a:cxnSpLocks/>
          </p:cNvCxnSpPr>
          <p:nvPr/>
        </p:nvCxnSpPr>
        <p:spPr>
          <a:xfrm flipH="1">
            <a:off x="6371033" y="5041562"/>
            <a:ext cx="661138" cy="578744"/>
          </a:xfrm>
          <a:prstGeom prst="straightConnector1">
            <a:avLst/>
          </a:prstGeom>
          <a:ln w="1270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F2FD64C-EA64-AA4F-8D8D-6854CA564EB7}"/>
              </a:ext>
            </a:extLst>
          </p:cNvPr>
          <p:cNvGrpSpPr/>
          <p:nvPr/>
        </p:nvGrpSpPr>
        <p:grpSpPr>
          <a:xfrm>
            <a:off x="5397891" y="6377737"/>
            <a:ext cx="1679883" cy="461665"/>
            <a:chOff x="3500095" y="5164841"/>
            <a:chExt cx="1679883" cy="461665"/>
          </a:xfrm>
        </p:grpSpPr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BF47437-FDFE-1249-B2A0-6F60EE314DDE}"/>
                </a:ext>
              </a:extLst>
            </p:cNvPr>
            <p:cNvCxnSpPr>
              <a:cxnSpLocks/>
            </p:cNvCxnSpPr>
            <p:nvPr/>
          </p:nvCxnSpPr>
          <p:spPr>
            <a:xfrm>
              <a:off x="3971652" y="5197238"/>
              <a:ext cx="770838" cy="0"/>
            </a:xfrm>
            <a:prstGeom prst="straightConnector1">
              <a:avLst/>
            </a:prstGeom>
            <a:ln>
              <a:solidFill>
                <a:srgbClr val="7030A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62A563C-E88B-7541-B13F-1576112583CF}"/>
                </a:ext>
              </a:extLst>
            </p:cNvPr>
            <p:cNvSpPr txBox="1"/>
            <p:nvPr/>
          </p:nvSpPr>
          <p:spPr>
            <a:xfrm>
              <a:off x="3500095" y="5164841"/>
              <a:ext cx="1679883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Shared state</a:t>
              </a:r>
            </a:p>
          </p:txBody>
        </p: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7AB0EB3-EC54-F746-931D-64A953AE9EED}"/>
              </a:ext>
            </a:extLst>
          </p:cNvPr>
          <p:cNvCxnSpPr>
            <a:cxnSpLocks/>
          </p:cNvCxnSpPr>
          <p:nvPr/>
        </p:nvCxnSpPr>
        <p:spPr>
          <a:xfrm flipH="1">
            <a:off x="1400944" y="2905882"/>
            <a:ext cx="481969" cy="1632517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B61BC5A-98D8-0948-9D86-C092F2680572}"/>
              </a:ext>
            </a:extLst>
          </p:cNvPr>
          <p:cNvSpPr/>
          <p:nvPr/>
        </p:nvSpPr>
        <p:spPr bwMode="auto">
          <a:xfrm>
            <a:off x="608213" y="4094964"/>
            <a:ext cx="970156" cy="24074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D03E6936-5989-3B46-A27F-34FC0320E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33" y="4487269"/>
            <a:ext cx="645124" cy="645124"/>
          </a:xfrm>
          <a:prstGeom prst="rect">
            <a:avLst/>
          </a:prstGeom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BFDF22C-9C34-EB42-811F-FE8A78165636}"/>
              </a:ext>
            </a:extLst>
          </p:cNvPr>
          <p:cNvCxnSpPr/>
          <p:nvPr/>
        </p:nvCxnSpPr>
        <p:spPr>
          <a:xfrm>
            <a:off x="1079929" y="5178228"/>
            <a:ext cx="0" cy="331549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0D70519-9B9A-1844-B08A-36AF80116946}"/>
              </a:ext>
            </a:extLst>
          </p:cNvPr>
          <p:cNvCxnSpPr>
            <a:cxnSpLocks/>
            <a:endCxn id="117" idx="0"/>
          </p:cNvCxnSpPr>
          <p:nvPr/>
        </p:nvCxnSpPr>
        <p:spPr>
          <a:xfrm flipH="1">
            <a:off x="1083495" y="3070111"/>
            <a:ext cx="1300938" cy="1417158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61056B9-A8CB-F341-9237-65D15FA43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8" y="5620306"/>
            <a:ext cx="570042" cy="570042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38B6A665-E63B-E74A-A6FC-D650EC761BB3}"/>
              </a:ext>
            </a:extLst>
          </p:cNvPr>
          <p:cNvSpPr/>
          <p:nvPr/>
        </p:nvSpPr>
        <p:spPr bwMode="auto">
          <a:xfrm>
            <a:off x="2615793" y="4094964"/>
            <a:ext cx="970156" cy="24074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96DD8A43-E6C7-6F4C-93D2-43E7794DD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13" y="4487269"/>
            <a:ext cx="645124" cy="645124"/>
          </a:xfrm>
          <a:prstGeom prst="rect">
            <a:avLst/>
          </a:prstGeom>
        </p:spPr>
      </p:pic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717F50E-C45D-A44C-BAAF-7294756B17B2}"/>
              </a:ext>
            </a:extLst>
          </p:cNvPr>
          <p:cNvCxnSpPr/>
          <p:nvPr/>
        </p:nvCxnSpPr>
        <p:spPr>
          <a:xfrm>
            <a:off x="3087509" y="5178228"/>
            <a:ext cx="0" cy="331549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>
            <a:extLst>
              <a:ext uri="{FF2B5EF4-FFF2-40B4-BE49-F238E27FC236}">
                <a16:creationId xmlns:a16="http://schemas.microsoft.com/office/drawing/2014/main" id="{D874ACBC-2607-C24E-94D9-D6E01AEC8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488" y="5620306"/>
            <a:ext cx="570042" cy="570042"/>
          </a:xfrm>
          <a:prstGeom prst="rect">
            <a:avLst/>
          </a:prstGeom>
        </p:spPr>
      </p:pic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C74086D2-17ED-764B-AA85-8D2F63043D18}"/>
              </a:ext>
            </a:extLst>
          </p:cNvPr>
          <p:cNvCxnSpPr>
            <a:cxnSpLocks/>
          </p:cNvCxnSpPr>
          <p:nvPr/>
        </p:nvCxnSpPr>
        <p:spPr>
          <a:xfrm flipH="1">
            <a:off x="2967297" y="3031549"/>
            <a:ext cx="107161" cy="1317266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6993859-0EA5-F44A-A7A0-2636E1345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232" y="5654534"/>
            <a:ext cx="501585" cy="501585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A5D51E08-C0C9-3A4E-A9B6-C776B98966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50" y="3432925"/>
            <a:ext cx="501585" cy="501585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CFBB0604-7BD2-FA43-BA1C-644AAED67B99}"/>
              </a:ext>
            </a:extLst>
          </p:cNvPr>
          <p:cNvSpPr/>
          <p:nvPr/>
        </p:nvSpPr>
        <p:spPr bwMode="auto">
          <a:xfrm>
            <a:off x="608213" y="5384615"/>
            <a:ext cx="2977736" cy="897730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AFDF8B1-F2D2-2D42-A2F6-B215B62B1AEC}"/>
              </a:ext>
            </a:extLst>
          </p:cNvPr>
          <p:cNvCxnSpPr>
            <a:cxnSpLocks/>
          </p:cNvCxnSpPr>
          <p:nvPr/>
        </p:nvCxnSpPr>
        <p:spPr>
          <a:xfrm flipH="1">
            <a:off x="2414461" y="2972278"/>
            <a:ext cx="135307" cy="431297"/>
          </a:xfrm>
          <a:prstGeom prst="straightConnector1">
            <a:avLst/>
          </a:prstGeom>
          <a:ln w="1270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5A1C83C-7FAB-2448-8ECA-50F39BB0AA76}"/>
              </a:ext>
            </a:extLst>
          </p:cNvPr>
          <p:cNvCxnSpPr>
            <a:cxnSpLocks/>
          </p:cNvCxnSpPr>
          <p:nvPr/>
        </p:nvCxnSpPr>
        <p:spPr>
          <a:xfrm>
            <a:off x="1258170" y="5041562"/>
            <a:ext cx="718458" cy="578744"/>
          </a:xfrm>
          <a:prstGeom prst="straightConnector1">
            <a:avLst/>
          </a:prstGeom>
          <a:ln w="1270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DDA87C64-815D-F740-8393-56E34924BCF0}"/>
              </a:ext>
            </a:extLst>
          </p:cNvPr>
          <p:cNvCxnSpPr>
            <a:cxnSpLocks/>
            <a:endCxn id="122" idx="0"/>
          </p:cNvCxnSpPr>
          <p:nvPr/>
        </p:nvCxnSpPr>
        <p:spPr>
          <a:xfrm>
            <a:off x="2706995" y="3070111"/>
            <a:ext cx="384080" cy="1417158"/>
          </a:xfrm>
          <a:prstGeom prst="straightConnector1">
            <a:avLst/>
          </a:prstGeom>
          <a:ln w="12700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DBAE17CB-DF9F-A041-9F68-FA72DCBAE9AC}"/>
              </a:ext>
            </a:extLst>
          </p:cNvPr>
          <p:cNvCxnSpPr>
            <a:cxnSpLocks/>
          </p:cNvCxnSpPr>
          <p:nvPr/>
        </p:nvCxnSpPr>
        <p:spPr>
          <a:xfrm flipH="1">
            <a:off x="2232366" y="5041562"/>
            <a:ext cx="661138" cy="578744"/>
          </a:xfrm>
          <a:prstGeom prst="straightConnector1">
            <a:avLst/>
          </a:prstGeom>
          <a:ln w="1270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8124063-C1BA-E541-BA53-018C9D09B54C}"/>
              </a:ext>
            </a:extLst>
          </p:cNvPr>
          <p:cNvGrpSpPr/>
          <p:nvPr/>
        </p:nvGrpSpPr>
        <p:grpSpPr>
          <a:xfrm>
            <a:off x="1259224" y="6377737"/>
            <a:ext cx="1679883" cy="461665"/>
            <a:chOff x="3510981" y="5164841"/>
            <a:chExt cx="1679883" cy="461665"/>
          </a:xfrm>
        </p:grpSpPr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2B13D76-27E3-CD4C-A79F-FF7CC8883BC3}"/>
                </a:ext>
              </a:extLst>
            </p:cNvPr>
            <p:cNvCxnSpPr>
              <a:cxnSpLocks/>
            </p:cNvCxnSpPr>
            <p:nvPr/>
          </p:nvCxnSpPr>
          <p:spPr>
            <a:xfrm>
              <a:off x="3971652" y="5197238"/>
              <a:ext cx="770838" cy="0"/>
            </a:xfrm>
            <a:prstGeom prst="straightConnector1">
              <a:avLst/>
            </a:prstGeom>
            <a:ln>
              <a:solidFill>
                <a:srgbClr val="7030A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8E8B34E-C746-A547-9992-26BB765B3CE3}"/>
                </a:ext>
              </a:extLst>
            </p:cNvPr>
            <p:cNvSpPr txBox="1"/>
            <p:nvPr/>
          </p:nvSpPr>
          <p:spPr>
            <a:xfrm>
              <a:off x="3510981" y="5164841"/>
              <a:ext cx="1679883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Shared state</a:t>
              </a: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ECD23D5F-4E5E-244A-BB16-1584F5812D06}"/>
              </a:ext>
            </a:extLst>
          </p:cNvPr>
          <p:cNvSpPr/>
          <p:nvPr/>
        </p:nvSpPr>
        <p:spPr bwMode="auto">
          <a:xfrm>
            <a:off x="619778" y="4369040"/>
            <a:ext cx="7104838" cy="897730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462A1C3E-24D6-8D41-BFB7-FB959E04DB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92" y="4600086"/>
            <a:ext cx="501585" cy="501585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EB61A4D2-E1D8-E94E-B511-9827D773A732}"/>
              </a:ext>
            </a:extLst>
          </p:cNvPr>
          <p:cNvSpPr txBox="1"/>
          <p:nvPr/>
        </p:nvSpPr>
        <p:spPr>
          <a:xfrm>
            <a:off x="5583153" y="4473420"/>
            <a:ext cx="878830" cy="7048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Primary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region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38A4939-0C79-A145-A688-BD2CDB365C66}"/>
              </a:ext>
            </a:extLst>
          </p:cNvPr>
          <p:cNvSpPr txBox="1"/>
          <p:nvPr/>
        </p:nvSpPr>
        <p:spPr>
          <a:xfrm>
            <a:off x="1566017" y="4497679"/>
            <a:ext cx="1064779" cy="7048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Secondary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regions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9F97AAA-E1AB-B949-9F19-6234D63A96CC}"/>
              </a:ext>
            </a:extLst>
          </p:cNvPr>
          <p:cNvSpPr txBox="1"/>
          <p:nvPr/>
        </p:nvSpPr>
        <p:spPr>
          <a:xfrm>
            <a:off x="7613169" y="4396863"/>
            <a:ext cx="1064779" cy="7048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Secondary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region</a:t>
            </a:r>
          </a:p>
        </p:txBody>
      </p:sp>
    </p:spTree>
    <p:extLst>
      <p:ext uri="{BB962C8B-B14F-4D97-AF65-F5344CB8AC3E}">
        <p14:creationId xmlns:p14="http://schemas.microsoft.com/office/powerpoint/2010/main" val="9904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AA0E5D66-CC69-AB45-BC0D-DAFD2EC7D296}"/>
              </a:ext>
            </a:extLst>
          </p:cNvPr>
          <p:cNvGrpSpPr/>
          <p:nvPr/>
        </p:nvGrpSpPr>
        <p:grpSpPr>
          <a:xfrm>
            <a:off x="2563713" y="2529638"/>
            <a:ext cx="7043448" cy="2786196"/>
            <a:chOff x="2563713" y="2529638"/>
            <a:chExt cx="7043448" cy="278619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A9A6F4A-1EBE-6840-9ABD-58FCB17603A2}"/>
                </a:ext>
              </a:extLst>
            </p:cNvPr>
            <p:cNvGrpSpPr/>
            <p:nvPr/>
          </p:nvGrpSpPr>
          <p:grpSpPr>
            <a:xfrm>
              <a:off x="2563713" y="2529638"/>
              <a:ext cx="7043448" cy="553998"/>
              <a:chOff x="2563713" y="2529638"/>
              <a:chExt cx="7043448" cy="553998"/>
            </a:xfrm>
          </p:grpSpPr>
          <p:sp>
            <p:nvSpPr>
              <p:cNvPr id="95" name="Right Brace 94">
                <a:extLst>
                  <a:ext uri="{FF2B5EF4-FFF2-40B4-BE49-F238E27FC236}">
                    <a16:creationId xmlns:a16="http://schemas.microsoft.com/office/drawing/2014/main" id="{EF48C693-D7BD-304E-9E6B-3927EC1B034F}"/>
                  </a:ext>
                </a:extLst>
              </p:cNvPr>
              <p:cNvSpPr/>
              <p:nvPr/>
            </p:nvSpPr>
            <p:spPr>
              <a:xfrm rot="5400000">
                <a:off x="5808438" y="-715087"/>
                <a:ext cx="553998" cy="7043448"/>
              </a:xfrm>
              <a:prstGeom prst="rightBrace">
                <a:avLst>
                  <a:gd name="adj1" fmla="val 18009"/>
                  <a:gd name="adj2" fmla="val 50000"/>
                </a:avLst>
              </a:prstGeom>
              <a:noFill/>
              <a:ln w="15875">
                <a:solidFill>
                  <a:srgbClr val="00B05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6" name="Rectangle 19">
                <a:extLst>
                  <a:ext uri="{FF2B5EF4-FFF2-40B4-BE49-F238E27FC236}">
                    <a16:creationId xmlns:a16="http://schemas.microsoft.com/office/drawing/2014/main" id="{33EF7C9E-1A6D-E946-AA2E-535D45E2B5B6}"/>
                  </a:ext>
                </a:extLst>
              </p:cNvPr>
              <p:cNvSpPr/>
              <p:nvPr/>
            </p:nvSpPr>
            <p:spPr bwMode="auto">
              <a:xfrm rot="2700000">
                <a:off x="6028561" y="2950039"/>
                <a:ext cx="113752" cy="113752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91440 w 914400"/>
                  <a:gd name="connsiteY4" fmla="*/ 91440 h 914400"/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0" fmla="*/ 914400 w 914400"/>
                  <a:gd name="connsiteY0" fmla="*/ 0 h 914400"/>
                  <a:gd name="connsiteX1" fmla="*/ 914400 w 914400"/>
                  <a:gd name="connsiteY1" fmla="*/ 914400 h 914400"/>
                  <a:gd name="connsiteX2" fmla="*/ 0 w 914400"/>
                  <a:gd name="connsiteY2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914400">
                    <a:moveTo>
                      <a:pt x="914400" y="0"/>
                    </a:moveTo>
                    <a:lnTo>
                      <a:pt x="914400" y="914400"/>
                    </a:lnTo>
                    <a:lnTo>
                      <a:pt x="0" y="914400"/>
                    </a:lnTo>
                  </a:path>
                </a:pathLst>
              </a:custGeom>
              <a:noFill/>
              <a:ln w="15875">
                <a:solidFill>
                  <a:srgbClr val="00B05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89" name="Right Brace 88">
              <a:extLst>
                <a:ext uri="{FF2B5EF4-FFF2-40B4-BE49-F238E27FC236}">
                  <a16:creationId xmlns:a16="http://schemas.microsoft.com/office/drawing/2014/main" id="{9EBE8F49-F6A3-0E4D-B907-42115321BCA7}"/>
                </a:ext>
              </a:extLst>
            </p:cNvPr>
            <p:cNvSpPr/>
            <p:nvPr/>
          </p:nvSpPr>
          <p:spPr>
            <a:xfrm rot="16200000">
              <a:off x="5808437" y="3333225"/>
              <a:ext cx="553998" cy="3411220"/>
            </a:xfrm>
            <a:prstGeom prst="rightBrace">
              <a:avLst>
                <a:gd name="adj1" fmla="val 18009"/>
                <a:gd name="adj2" fmla="val 50000"/>
              </a:avLst>
            </a:prstGeom>
            <a:noFill/>
            <a:ln w="15875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Rectangle 19">
              <a:extLst>
                <a:ext uri="{FF2B5EF4-FFF2-40B4-BE49-F238E27FC236}">
                  <a16:creationId xmlns:a16="http://schemas.microsoft.com/office/drawing/2014/main" id="{06666822-DEA5-CD4D-AD53-D263603416D8}"/>
                </a:ext>
              </a:extLst>
            </p:cNvPr>
            <p:cNvSpPr/>
            <p:nvPr/>
          </p:nvSpPr>
          <p:spPr bwMode="auto">
            <a:xfrm rot="13500000">
              <a:off x="6028560" y="4781681"/>
              <a:ext cx="113752" cy="11375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91440 w 914400"/>
                <a:gd name="connsiteY4" fmla="*/ 91440 h 914400"/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0" fmla="*/ 914400 w 914400"/>
                <a:gd name="connsiteY0" fmla="*/ 0 h 914400"/>
                <a:gd name="connsiteX1" fmla="*/ 914400 w 914400"/>
                <a:gd name="connsiteY1" fmla="*/ 914400 h 914400"/>
                <a:gd name="connsiteX2" fmla="*/ 0 w 914400"/>
                <a:gd name="connsiteY2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914400" y="914400"/>
                  </a:lnTo>
                  <a:lnTo>
                    <a:pt x="0" y="914400"/>
                  </a:lnTo>
                </a:path>
              </a:pathLst>
            </a:custGeom>
            <a:noFill/>
            <a:ln w="15875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33D2089-B955-A34D-8661-E94D7A6D0A7E}"/>
                </a:ext>
              </a:extLst>
            </p:cNvPr>
            <p:cNvSpPr/>
            <p:nvPr/>
          </p:nvSpPr>
          <p:spPr bwMode="auto">
            <a:xfrm>
              <a:off x="5463136" y="3275730"/>
              <a:ext cx="1244600" cy="1244600"/>
            </a:xfrm>
            <a:prstGeom prst="ellipse">
              <a:avLst/>
            </a:prstGeom>
            <a:solidFill>
              <a:srgbClr val="E6E6E6"/>
            </a:solidFill>
            <a:ln w="15875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B6595F9-5BE3-CB49-B494-85290ABE77E0}"/>
                </a:ext>
              </a:extLst>
            </p:cNvPr>
            <p:cNvGrpSpPr/>
            <p:nvPr/>
          </p:nvGrpSpPr>
          <p:grpSpPr>
            <a:xfrm>
              <a:off x="5875456" y="3559222"/>
              <a:ext cx="419963" cy="727029"/>
              <a:chOff x="5886019" y="3496979"/>
              <a:chExt cx="419963" cy="727029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8599C62-DE9E-9E4D-B587-30329C5C8DA8}"/>
                  </a:ext>
                </a:extLst>
              </p:cNvPr>
              <p:cNvSpPr txBox="1"/>
              <p:nvPr/>
            </p:nvSpPr>
            <p:spPr>
              <a:xfrm>
                <a:off x="5901235" y="3977787"/>
                <a:ext cx="38953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APIs</a:t>
                </a:r>
              </a:p>
            </p:txBody>
          </p:sp>
          <p:sp>
            <p:nvSpPr>
              <p:cNvPr id="94" name="Processing_E9F5" title="Icon of two interlocked gears">
                <a:extLst>
                  <a:ext uri="{FF2B5EF4-FFF2-40B4-BE49-F238E27FC236}">
                    <a16:creationId xmlns:a16="http://schemas.microsoft.com/office/drawing/2014/main" id="{AE6C996B-D76F-E14B-9479-A602A029CAB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886019" y="3496979"/>
                <a:ext cx="419963" cy="365760"/>
              </a:xfrm>
              <a:custGeom>
                <a:avLst/>
                <a:gdLst>
                  <a:gd name="T0" fmla="*/ 924 w 3867"/>
                  <a:gd name="T1" fmla="*/ 299 h 3367"/>
                  <a:gd name="T2" fmla="*/ 1549 w 3867"/>
                  <a:gd name="T3" fmla="*/ 924 h 3367"/>
                  <a:gd name="T4" fmla="*/ 924 w 3867"/>
                  <a:gd name="T5" fmla="*/ 1549 h 3367"/>
                  <a:gd name="T6" fmla="*/ 299 w 3867"/>
                  <a:gd name="T7" fmla="*/ 924 h 3367"/>
                  <a:gd name="T8" fmla="*/ 924 w 3867"/>
                  <a:gd name="T9" fmla="*/ 299 h 3367"/>
                  <a:gd name="T10" fmla="*/ 1163 w 3867"/>
                  <a:gd name="T11" fmla="*/ 347 h 3367"/>
                  <a:gd name="T12" fmla="*/ 1307 w 3867"/>
                  <a:gd name="T13" fmla="*/ 0 h 3367"/>
                  <a:gd name="T14" fmla="*/ 1501 w 3867"/>
                  <a:gd name="T15" fmla="*/ 685 h 3367"/>
                  <a:gd name="T16" fmla="*/ 1848 w 3867"/>
                  <a:gd name="T17" fmla="*/ 541 h 3367"/>
                  <a:gd name="T18" fmla="*/ 1501 w 3867"/>
                  <a:gd name="T19" fmla="*/ 1163 h 3367"/>
                  <a:gd name="T20" fmla="*/ 1848 w 3867"/>
                  <a:gd name="T21" fmla="*/ 1307 h 3367"/>
                  <a:gd name="T22" fmla="*/ 1163 w 3867"/>
                  <a:gd name="T23" fmla="*/ 1501 h 3367"/>
                  <a:gd name="T24" fmla="*/ 1307 w 3867"/>
                  <a:gd name="T25" fmla="*/ 1848 h 3367"/>
                  <a:gd name="T26" fmla="*/ 685 w 3867"/>
                  <a:gd name="T27" fmla="*/ 1501 h 3367"/>
                  <a:gd name="T28" fmla="*/ 541 w 3867"/>
                  <a:gd name="T29" fmla="*/ 1848 h 3367"/>
                  <a:gd name="T30" fmla="*/ 347 w 3867"/>
                  <a:gd name="T31" fmla="*/ 1163 h 3367"/>
                  <a:gd name="T32" fmla="*/ 0 w 3867"/>
                  <a:gd name="T33" fmla="*/ 1307 h 3367"/>
                  <a:gd name="T34" fmla="*/ 0 w 3867"/>
                  <a:gd name="T35" fmla="*/ 541 h 3367"/>
                  <a:gd name="T36" fmla="*/ 347 w 3867"/>
                  <a:gd name="T37" fmla="*/ 685 h 3367"/>
                  <a:gd name="T38" fmla="*/ 685 w 3867"/>
                  <a:gd name="T39" fmla="*/ 347 h 3367"/>
                  <a:gd name="T40" fmla="*/ 541 w 3867"/>
                  <a:gd name="T41" fmla="*/ 0 h 3367"/>
                  <a:gd name="T42" fmla="*/ 2049 w 3867"/>
                  <a:gd name="T43" fmla="*/ 2299 h 3367"/>
                  <a:gd name="T44" fmla="*/ 2799 w 3867"/>
                  <a:gd name="T45" fmla="*/ 3049 h 3367"/>
                  <a:gd name="T46" fmla="*/ 3549 w 3867"/>
                  <a:gd name="T47" fmla="*/ 2299 h 3367"/>
                  <a:gd name="T48" fmla="*/ 2799 w 3867"/>
                  <a:gd name="T49" fmla="*/ 1549 h 3367"/>
                  <a:gd name="T50" fmla="*/ 2049 w 3867"/>
                  <a:gd name="T51" fmla="*/ 2299 h 3367"/>
                  <a:gd name="T52" fmla="*/ 2357 w 3867"/>
                  <a:gd name="T53" fmla="*/ 1231 h 3367"/>
                  <a:gd name="T54" fmla="*/ 2512 w 3867"/>
                  <a:gd name="T55" fmla="*/ 1606 h 3367"/>
                  <a:gd name="T56" fmla="*/ 2106 w 3867"/>
                  <a:gd name="T57" fmla="*/ 2012 h 3367"/>
                  <a:gd name="T58" fmla="*/ 1731 w 3867"/>
                  <a:gd name="T59" fmla="*/ 1856 h 3367"/>
                  <a:gd name="T60" fmla="*/ 2106 w 3867"/>
                  <a:gd name="T61" fmla="*/ 2586 h 3367"/>
                  <a:gd name="T62" fmla="*/ 1731 w 3867"/>
                  <a:gd name="T63" fmla="*/ 2741 h 3367"/>
                  <a:gd name="T64" fmla="*/ 2512 w 3867"/>
                  <a:gd name="T65" fmla="*/ 2992 h 3367"/>
                  <a:gd name="T66" fmla="*/ 2357 w 3867"/>
                  <a:gd name="T67" fmla="*/ 3367 h 3367"/>
                  <a:gd name="T68" fmla="*/ 3086 w 3867"/>
                  <a:gd name="T69" fmla="*/ 2992 h 3367"/>
                  <a:gd name="T70" fmla="*/ 3241 w 3867"/>
                  <a:gd name="T71" fmla="*/ 3367 h 3367"/>
                  <a:gd name="T72" fmla="*/ 3492 w 3867"/>
                  <a:gd name="T73" fmla="*/ 2586 h 3367"/>
                  <a:gd name="T74" fmla="*/ 3867 w 3867"/>
                  <a:gd name="T75" fmla="*/ 2741 h 3367"/>
                  <a:gd name="T76" fmla="*/ 3492 w 3867"/>
                  <a:gd name="T77" fmla="*/ 2012 h 3367"/>
                  <a:gd name="T78" fmla="*/ 3867 w 3867"/>
                  <a:gd name="T79" fmla="*/ 1856 h 3367"/>
                  <a:gd name="T80" fmla="*/ 3086 w 3867"/>
                  <a:gd name="T81" fmla="*/ 1606 h 3367"/>
                  <a:gd name="T82" fmla="*/ 3241 w 3867"/>
                  <a:gd name="T83" fmla="*/ 1231 h 3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67" h="3367">
                    <a:moveTo>
                      <a:pt x="924" y="299"/>
                    </a:moveTo>
                    <a:cubicBezTo>
                      <a:pt x="1269" y="299"/>
                      <a:pt x="1549" y="579"/>
                      <a:pt x="1549" y="924"/>
                    </a:cubicBezTo>
                    <a:cubicBezTo>
                      <a:pt x="1549" y="1269"/>
                      <a:pt x="1269" y="1549"/>
                      <a:pt x="924" y="1549"/>
                    </a:cubicBezTo>
                    <a:cubicBezTo>
                      <a:pt x="579" y="1549"/>
                      <a:pt x="299" y="1269"/>
                      <a:pt x="299" y="924"/>
                    </a:cubicBezTo>
                    <a:cubicBezTo>
                      <a:pt x="299" y="579"/>
                      <a:pt x="579" y="299"/>
                      <a:pt x="924" y="299"/>
                    </a:cubicBezTo>
                    <a:close/>
                    <a:moveTo>
                      <a:pt x="1163" y="347"/>
                    </a:moveTo>
                    <a:cubicBezTo>
                      <a:pt x="1307" y="0"/>
                      <a:pt x="1307" y="0"/>
                      <a:pt x="1307" y="0"/>
                    </a:cubicBezTo>
                    <a:moveTo>
                      <a:pt x="1501" y="685"/>
                    </a:moveTo>
                    <a:cubicBezTo>
                      <a:pt x="1848" y="541"/>
                      <a:pt x="1848" y="541"/>
                      <a:pt x="1848" y="541"/>
                    </a:cubicBezTo>
                    <a:moveTo>
                      <a:pt x="1501" y="1163"/>
                    </a:moveTo>
                    <a:cubicBezTo>
                      <a:pt x="1848" y="1307"/>
                      <a:pt x="1848" y="1307"/>
                      <a:pt x="1848" y="1307"/>
                    </a:cubicBezTo>
                    <a:moveTo>
                      <a:pt x="1163" y="1501"/>
                    </a:moveTo>
                    <a:cubicBezTo>
                      <a:pt x="1307" y="1848"/>
                      <a:pt x="1307" y="1848"/>
                      <a:pt x="1307" y="1848"/>
                    </a:cubicBezTo>
                    <a:moveTo>
                      <a:pt x="685" y="1501"/>
                    </a:moveTo>
                    <a:cubicBezTo>
                      <a:pt x="541" y="1848"/>
                      <a:pt x="541" y="1848"/>
                      <a:pt x="541" y="1848"/>
                    </a:cubicBezTo>
                    <a:moveTo>
                      <a:pt x="347" y="1163"/>
                    </a:moveTo>
                    <a:cubicBezTo>
                      <a:pt x="0" y="1307"/>
                      <a:pt x="0" y="1307"/>
                      <a:pt x="0" y="1307"/>
                    </a:cubicBezTo>
                    <a:moveTo>
                      <a:pt x="0" y="541"/>
                    </a:moveTo>
                    <a:cubicBezTo>
                      <a:pt x="347" y="685"/>
                      <a:pt x="347" y="685"/>
                      <a:pt x="347" y="685"/>
                    </a:cubicBezTo>
                    <a:moveTo>
                      <a:pt x="685" y="347"/>
                    </a:moveTo>
                    <a:cubicBezTo>
                      <a:pt x="541" y="0"/>
                      <a:pt x="541" y="0"/>
                      <a:pt x="541" y="0"/>
                    </a:cubicBezTo>
                    <a:moveTo>
                      <a:pt x="2049" y="2299"/>
                    </a:moveTo>
                    <a:cubicBezTo>
                      <a:pt x="2049" y="2713"/>
                      <a:pt x="2385" y="3049"/>
                      <a:pt x="2799" y="3049"/>
                    </a:cubicBezTo>
                    <a:cubicBezTo>
                      <a:pt x="3213" y="3049"/>
                      <a:pt x="3549" y="2713"/>
                      <a:pt x="3549" y="2299"/>
                    </a:cubicBezTo>
                    <a:cubicBezTo>
                      <a:pt x="3549" y="1885"/>
                      <a:pt x="3213" y="1549"/>
                      <a:pt x="2799" y="1549"/>
                    </a:cubicBezTo>
                    <a:cubicBezTo>
                      <a:pt x="2385" y="1549"/>
                      <a:pt x="2049" y="1885"/>
                      <a:pt x="2049" y="2299"/>
                    </a:cubicBezTo>
                    <a:close/>
                    <a:moveTo>
                      <a:pt x="2357" y="1231"/>
                    </a:moveTo>
                    <a:cubicBezTo>
                      <a:pt x="2512" y="1606"/>
                      <a:pt x="2512" y="1606"/>
                      <a:pt x="2512" y="1606"/>
                    </a:cubicBezTo>
                    <a:moveTo>
                      <a:pt x="2106" y="2012"/>
                    </a:moveTo>
                    <a:cubicBezTo>
                      <a:pt x="1731" y="1856"/>
                      <a:pt x="1731" y="1856"/>
                      <a:pt x="1731" y="1856"/>
                    </a:cubicBezTo>
                    <a:moveTo>
                      <a:pt x="2106" y="2586"/>
                    </a:moveTo>
                    <a:cubicBezTo>
                      <a:pt x="1731" y="2741"/>
                      <a:pt x="1731" y="2741"/>
                      <a:pt x="1731" y="2741"/>
                    </a:cubicBezTo>
                    <a:moveTo>
                      <a:pt x="2512" y="2992"/>
                    </a:moveTo>
                    <a:cubicBezTo>
                      <a:pt x="2357" y="3367"/>
                      <a:pt x="2357" y="3367"/>
                      <a:pt x="2357" y="3367"/>
                    </a:cubicBezTo>
                    <a:moveTo>
                      <a:pt x="3086" y="2992"/>
                    </a:moveTo>
                    <a:cubicBezTo>
                      <a:pt x="3241" y="3367"/>
                      <a:pt x="3241" y="3367"/>
                      <a:pt x="3241" y="3367"/>
                    </a:cubicBezTo>
                    <a:moveTo>
                      <a:pt x="3492" y="2586"/>
                    </a:moveTo>
                    <a:cubicBezTo>
                      <a:pt x="3867" y="2741"/>
                      <a:pt x="3867" y="2741"/>
                      <a:pt x="3867" y="2741"/>
                    </a:cubicBezTo>
                    <a:moveTo>
                      <a:pt x="3492" y="2012"/>
                    </a:moveTo>
                    <a:cubicBezTo>
                      <a:pt x="3867" y="1856"/>
                      <a:pt x="3867" y="1856"/>
                      <a:pt x="3867" y="1856"/>
                    </a:cubicBezTo>
                    <a:moveTo>
                      <a:pt x="3086" y="1606"/>
                    </a:moveTo>
                    <a:cubicBezTo>
                      <a:pt x="3241" y="1231"/>
                      <a:pt x="3241" y="1231"/>
                      <a:pt x="3241" y="1231"/>
                    </a:cubicBezTo>
                  </a:path>
                </a:pathLst>
              </a:custGeom>
              <a:noFill/>
              <a:ln w="19050" cap="flat">
                <a:solidFill>
                  <a:srgbClr val="00B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309FE15-6386-914E-92C3-C6A388E2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API management solves API-related challenges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FC1162-14C8-CE4F-A3D9-AC91D1D8D36A}"/>
              </a:ext>
            </a:extLst>
          </p:cNvPr>
          <p:cNvGrpSpPr/>
          <p:nvPr/>
        </p:nvGrpSpPr>
        <p:grpSpPr>
          <a:xfrm>
            <a:off x="4716353" y="5807822"/>
            <a:ext cx="2738168" cy="447653"/>
            <a:chOff x="4661585" y="5904844"/>
            <a:chExt cx="2738168" cy="447653"/>
          </a:xfrm>
        </p:grpSpPr>
        <p:sp>
          <p:nvSpPr>
            <p:cNvPr id="10" name="Freeform 13" title="Icon of a cloud">
              <a:extLst>
                <a:ext uri="{FF2B5EF4-FFF2-40B4-BE49-F238E27FC236}">
                  <a16:creationId xmlns:a16="http://schemas.microsoft.com/office/drawing/2014/main" id="{7382A4BB-D63F-2F4F-BEB2-FC16D6A91D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54317" y="5974881"/>
              <a:ext cx="545436" cy="299205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381E4886-9D58-9D4C-8FF8-6B3CBA0CA86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49832" y="5952667"/>
              <a:ext cx="500033" cy="399830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Database_EFC7" title="Icon of a cylinder">
              <a:extLst>
                <a:ext uri="{FF2B5EF4-FFF2-40B4-BE49-F238E27FC236}">
                  <a16:creationId xmlns:a16="http://schemas.microsoft.com/office/drawing/2014/main" id="{2A32D7F8-59D2-5E46-A9E9-5B11CB65AD3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61585" y="5904844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binary" title="Icon of binary code, ones and zeros">
              <a:extLst>
                <a:ext uri="{FF2B5EF4-FFF2-40B4-BE49-F238E27FC236}">
                  <a16:creationId xmlns:a16="http://schemas.microsoft.com/office/drawing/2014/main" id="{28DEA15E-CE3E-CE42-9900-0A60752F068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182599" y="5952667"/>
              <a:ext cx="365760" cy="315833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server" title="Icon of a server tower">
              <a:extLst>
                <a:ext uri="{FF2B5EF4-FFF2-40B4-BE49-F238E27FC236}">
                  <a16:creationId xmlns:a16="http://schemas.microsoft.com/office/drawing/2014/main" id="{86B9AB8E-6A49-6E47-8A08-74F92D81C1F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52811" y="5944332"/>
              <a:ext cx="192569" cy="365760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6D7B5A-7B5A-A74D-9855-B7FD9B82A489}"/>
              </a:ext>
            </a:extLst>
          </p:cNvPr>
          <p:cNvGrpSpPr/>
          <p:nvPr/>
        </p:nvGrpSpPr>
        <p:grpSpPr>
          <a:xfrm>
            <a:off x="2731382" y="1652261"/>
            <a:ext cx="6721040" cy="367353"/>
            <a:chOff x="2586979" y="1476320"/>
            <a:chExt cx="6721040" cy="367353"/>
          </a:xfrm>
        </p:grpSpPr>
        <p:sp>
          <p:nvSpPr>
            <p:cNvPr id="4" name="Manufacturing_E99C" title="Icon of a robotic arm">
              <a:extLst>
                <a:ext uri="{FF2B5EF4-FFF2-40B4-BE49-F238E27FC236}">
                  <a16:creationId xmlns:a16="http://schemas.microsoft.com/office/drawing/2014/main" id="{C071E8B3-BBBB-F64F-9BE0-F9F130E235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42774" y="1476320"/>
              <a:ext cx="374162" cy="36576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money" title="Icon of a creditcard with signal lines on top">
              <a:extLst>
                <a:ext uri="{FF2B5EF4-FFF2-40B4-BE49-F238E27FC236}">
                  <a16:creationId xmlns:a16="http://schemas.microsoft.com/office/drawing/2014/main" id="{CD7FB873-E832-2E40-A374-DAE9A189AE6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46749" y="1476320"/>
              <a:ext cx="266581" cy="365760"/>
            </a:xfrm>
            <a:custGeom>
              <a:avLst/>
              <a:gdLst>
                <a:gd name="T0" fmla="*/ 0 w 238"/>
                <a:gd name="T1" fmla="*/ 179 h 326"/>
                <a:gd name="T2" fmla="*/ 20 w 238"/>
                <a:gd name="T3" fmla="*/ 159 h 326"/>
                <a:gd name="T4" fmla="*/ 218 w 238"/>
                <a:gd name="T5" fmla="*/ 159 h 326"/>
                <a:gd name="T6" fmla="*/ 238 w 238"/>
                <a:gd name="T7" fmla="*/ 179 h 326"/>
                <a:gd name="T8" fmla="*/ 238 w 238"/>
                <a:gd name="T9" fmla="*/ 306 h 326"/>
                <a:gd name="T10" fmla="*/ 218 w 238"/>
                <a:gd name="T11" fmla="*/ 326 h 326"/>
                <a:gd name="T12" fmla="*/ 20 w 238"/>
                <a:gd name="T13" fmla="*/ 326 h 326"/>
                <a:gd name="T14" fmla="*/ 0 w 238"/>
                <a:gd name="T15" fmla="*/ 306 h 326"/>
                <a:gd name="T16" fmla="*/ 0 w 238"/>
                <a:gd name="T17" fmla="*/ 179 h 326"/>
                <a:gd name="T18" fmla="*/ 0 w 238"/>
                <a:gd name="T19" fmla="*/ 196 h 326"/>
                <a:gd name="T20" fmla="*/ 238 w 238"/>
                <a:gd name="T21" fmla="*/ 196 h 326"/>
                <a:gd name="T22" fmla="*/ 168 w 238"/>
                <a:gd name="T23" fmla="*/ 267 h 326"/>
                <a:gd name="T24" fmla="*/ 211 w 238"/>
                <a:gd name="T25" fmla="*/ 267 h 326"/>
                <a:gd name="T26" fmla="*/ 172 w 238"/>
                <a:gd name="T27" fmla="*/ 106 h 326"/>
                <a:gd name="T28" fmla="*/ 118 w 238"/>
                <a:gd name="T29" fmla="*/ 82 h 326"/>
                <a:gd name="T30" fmla="*/ 66 w 238"/>
                <a:gd name="T31" fmla="*/ 103 h 326"/>
                <a:gd name="T32" fmla="*/ 201 w 238"/>
                <a:gd name="T33" fmla="*/ 77 h 326"/>
                <a:gd name="T34" fmla="*/ 118 w 238"/>
                <a:gd name="T35" fmla="*/ 42 h 326"/>
                <a:gd name="T36" fmla="*/ 37 w 238"/>
                <a:gd name="T37" fmla="*/ 74 h 326"/>
                <a:gd name="T38" fmla="*/ 231 w 238"/>
                <a:gd name="T39" fmla="*/ 47 h 326"/>
                <a:gd name="T40" fmla="*/ 118 w 238"/>
                <a:gd name="T41" fmla="*/ 0 h 326"/>
                <a:gd name="T42" fmla="*/ 7 w 238"/>
                <a:gd name="T43" fmla="*/ 4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8" h="326">
                  <a:moveTo>
                    <a:pt x="0" y="179"/>
                  </a:moveTo>
                  <a:cubicBezTo>
                    <a:pt x="0" y="168"/>
                    <a:pt x="9" y="159"/>
                    <a:pt x="20" y="159"/>
                  </a:cubicBezTo>
                  <a:cubicBezTo>
                    <a:pt x="218" y="159"/>
                    <a:pt x="218" y="159"/>
                    <a:pt x="218" y="159"/>
                  </a:cubicBezTo>
                  <a:cubicBezTo>
                    <a:pt x="229" y="159"/>
                    <a:pt x="238" y="168"/>
                    <a:pt x="238" y="179"/>
                  </a:cubicBezTo>
                  <a:cubicBezTo>
                    <a:pt x="238" y="306"/>
                    <a:pt x="238" y="306"/>
                    <a:pt x="238" y="306"/>
                  </a:cubicBezTo>
                  <a:cubicBezTo>
                    <a:pt x="238" y="317"/>
                    <a:pt x="229" y="326"/>
                    <a:pt x="218" y="326"/>
                  </a:cubicBezTo>
                  <a:cubicBezTo>
                    <a:pt x="20" y="326"/>
                    <a:pt x="20" y="326"/>
                    <a:pt x="20" y="326"/>
                  </a:cubicBezTo>
                  <a:cubicBezTo>
                    <a:pt x="9" y="326"/>
                    <a:pt x="0" y="317"/>
                    <a:pt x="0" y="306"/>
                  </a:cubicBezTo>
                  <a:lnTo>
                    <a:pt x="0" y="179"/>
                  </a:lnTo>
                  <a:close/>
                  <a:moveTo>
                    <a:pt x="0" y="196"/>
                  </a:moveTo>
                  <a:cubicBezTo>
                    <a:pt x="238" y="196"/>
                    <a:pt x="238" y="196"/>
                    <a:pt x="238" y="196"/>
                  </a:cubicBezTo>
                  <a:moveTo>
                    <a:pt x="168" y="267"/>
                  </a:moveTo>
                  <a:cubicBezTo>
                    <a:pt x="211" y="267"/>
                    <a:pt x="211" y="267"/>
                    <a:pt x="211" y="267"/>
                  </a:cubicBezTo>
                  <a:moveTo>
                    <a:pt x="172" y="106"/>
                  </a:moveTo>
                  <a:cubicBezTo>
                    <a:pt x="159" y="91"/>
                    <a:pt x="139" y="82"/>
                    <a:pt x="118" y="82"/>
                  </a:cubicBezTo>
                  <a:cubicBezTo>
                    <a:pt x="97" y="82"/>
                    <a:pt x="79" y="90"/>
                    <a:pt x="66" y="103"/>
                  </a:cubicBezTo>
                  <a:moveTo>
                    <a:pt x="201" y="77"/>
                  </a:moveTo>
                  <a:cubicBezTo>
                    <a:pt x="180" y="55"/>
                    <a:pt x="150" y="42"/>
                    <a:pt x="118" y="42"/>
                  </a:cubicBezTo>
                  <a:cubicBezTo>
                    <a:pt x="86" y="42"/>
                    <a:pt x="58" y="54"/>
                    <a:pt x="37" y="74"/>
                  </a:cubicBezTo>
                  <a:moveTo>
                    <a:pt x="231" y="47"/>
                  </a:moveTo>
                  <a:cubicBezTo>
                    <a:pt x="202" y="18"/>
                    <a:pt x="162" y="0"/>
                    <a:pt x="118" y="0"/>
                  </a:cubicBezTo>
                  <a:cubicBezTo>
                    <a:pt x="74" y="0"/>
                    <a:pt x="35" y="17"/>
                    <a:pt x="7" y="45"/>
                  </a:cubicBezTo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UniversalApp_E8CC" title="Icon of a cellphone in front of a tablet">
              <a:extLst>
                <a:ext uri="{FF2B5EF4-FFF2-40B4-BE49-F238E27FC236}">
                  <a16:creationId xmlns:a16="http://schemas.microsoft.com/office/drawing/2014/main" id="{F24C0057-A8BC-014D-A9A1-8B50E356FA1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169331" y="1477913"/>
              <a:ext cx="498435" cy="365760"/>
            </a:xfrm>
            <a:custGeom>
              <a:avLst/>
              <a:gdLst>
                <a:gd name="T0" fmla="*/ 1250 w 3750"/>
                <a:gd name="T1" fmla="*/ 2750 h 2750"/>
                <a:gd name="T2" fmla="*/ 0 w 3750"/>
                <a:gd name="T3" fmla="*/ 2750 h 2750"/>
                <a:gd name="T4" fmla="*/ 0 w 3750"/>
                <a:gd name="T5" fmla="*/ 750 h 2750"/>
                <a:gd name="T6" fmla="*/ 1250 w 3750"/>
                <a:gd name="T7" fmla="*/ 750 h 2750"/>
                <a:gd name="T8" fmla="*/ 1250 w 3750"/>
                <a:gd name="T9" fmla="*/ 2750 h 2750"/>
                <a:gd name="T10" fmla="*/ 375 w 3750"/>
                <a:gd name="T11" fmla="*/ 2250 h 2750"/>
                <a:gd name="T12" fmla="*/ 875 w 3750"/>
                <a:gd name="T13" fmla="*/ 2250 h 2750"/>
                <a:gd name="T14" fmla="*/ 1875 w 3750"/>
                <a:gd name="T15" fmla="*/ 1750 h 2750"/>
                <a:gd name="T16" fmla="*/ 2375 w 3750"/>
                <a:gd name="T17" fmla="*/ 1750 h 2750"/>
                <a:gd name="T18" fmla="*/ 1250 w 3750"/>
                <a:gd name="T19" fmla="*/ 2250 h 2750"/>
                <a:gd name="T20" fmla="*/ 3625 w 3750"/>
                <a:gd name="T21" fmla="*/ 2250 h 2750"/>
                <a:gd name="T22" fmla="*/ 3750 w 3750"/>
                <a:gd name="T23" fmla="*/ 2125 h 2750"/>
                <a:gd name="T24" fmla="*/ 3750 w 3750"/>
                <a:gd name="T25" fmla="*/ 125 h 2750"/>
                <a:gd name="T26" fmla="*/ 3625 w 3750"/>
                <a:gd name="T27" fmla="*/ 0 h 2750"/>
                <a:gd name="T28" fmla="*/ 625 w 3750"/>
                <a:gd name="T29" fmla="*/ 0 h 2750"/>
                <a:gd name="T30" fmla="*/ 500 w 3750"/>
                <a:gd name="T31" fmla="*/ 125 h 2750"/>
                <a:gd name="T32" fmla="*/ 500 w 3750"/>
                <a:gd name="T33" fmla="*/ 750 h 2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50" h="2750">
                  <a:moveTo>
                    <a:pt x="1250" y="2750"/>
                  </a:moveTo>
                  <a:cubicBezTo>
                    <a:pt x="0" y="2750"/>
                    <a:pt x="0" y="2750"/>
                    <a:pt x="0" y="2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1250" y="750"/>
                    <a:pt x="1250" y="750"/>
                    <a:pt x="1250" y="750"/>
                  </a:cubicBezTo>
                  <a:lnTo>
                    <a:pt x="1250" y="2750"/>
                  </a:lnTo>
                  <a:close/>
                  <a:moveTo>
                    <a:pt x="375" y="2250"/>
                  </a:moveTo>
                  <a:cubicBezTo>
                    <a:pt x="875" y="2250"/>
                    <a:pt x="875" y="2250"/>
                    <a:pt x="875" y="2250"/>
                  </a:cubicBezTo>
                  <a:moveTo>
                    <a:pt x="1875" y="1750"/>
                  </a:moveTo>
                  <a:cubicBezTo>
                    <a:pt x="2375" y="1750"/>
                    <a:pt x="2375" y="1750"/>
                    <a:pt x="2375" y="1750"/>
                  </a:cubicBezTo>
                  <a:moveTo>
                    <a:pt x="1250" y="2250"/>
                  </a:moveTo>
                  <a:cubicBezTo>
                    <a:pt x="3625" y="2250"/>
                    <a:pt x="3625" y="2250"/>
                    <a:pt x="3625" y="2250"/>
                  </a:cubicBezTo>
                  <a:cubicBezTo>
                    <a:pt x="3694" y="2250"/>
                    <a:pt x="3750" y="2194"/>
                    <a:pt x="3750" y="2125"/>
                  </a:cubicBezTo>
                  <a:cubicBezTo>
                    <a:pt x="3750" y="125"/>
                    <a:pt x="3750" y="125"/>
                    <a:pt x="3750" y="125"/>
                  </a:cubicBezTo>
                  <a:cubicBezTo>
                    <a:pt x="3750" y="56"/>
                    <a:pt x="3694" y="0"/>
                    <a:pt x="3625" y="0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556" y="0"/>
                    <a:pt x="500" y="56"/>
                    <a:pt x="500" y="125"/>
                  </a:cubicBezTo>
                  <a:cubicBezTo>
                    <a:pt x="500" y="750"/>
                    <a:pt x="500" y="750"/>
                    <a:pt x="500" y="750"/>
                  </a:cubicBezTo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car_3" title="Icon of a car with signal lines on top">
              <a:extLst>
                <a:ext uri="{FF2B5EF4-FFF2-40B4-BE49-F238E27FC236}">
                  <a16:creationId xmlns:a16="http://schemas.microsoft.com/office/drawing/2014/main" id="{7C1DA00D-8303-944B-8E2A-FF360A9F0EC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53108" y="1476320"/>
              <a:ext cx="486984" cy="365760"/>
            </a:xfrm>
            <a:custGeom>
              <a:avLst/>
              <a:gdLst>
                <a:gd name="T0" fmla="*/ 27 w 339"/>
                <a:gd name="T1" fmla="*/ 121 h 255"/>
                <a:gd name="T2" fmla="*/ 287 w 339"/>
                <a:gd name="T3" fmla="*/ 121 h 255"/>
                <a:gd name="T4" fmla="*/ 339 w 339"/>
                <a:gd name="T5" fmla="*/ 173 h 255"/>
                <a:gd name="T6" fmla="*/ 339 w 339"/>
                <a:gd name="T7" fmla="*/ 211 h 255"/>
                <a:gd name="T8" fmla="*/ 318 w 339"/>
                <a:gd name="T9" fmla="*/ 233 h 255"/>
                <a:gd name="T10" fmla="*/ 294 w 339"/>
                <a:gd name="T11" fmla="*/ 233 h 255"/>
                <a:gd name="T12" fmla="*/ 297 w 339"/>
                <a:gd name="T13" fmla="*/ 219 h 255"/>
                <a:gd name="T14" fmla="*/ 261 w 339"/>
                <a:gd name="T15" fmla="*/ 182 h 255"/>
                <a:gd name="T16" fmla="*/ 224 w 339"/>
                <a:gd name="T17" fmla="*/ 219 h 255"/>
                <a:gd name="T18" fmla="*/ 261 w 339"/>
                <a:gd name="T19" fmla="*/ 255 h 255"/>
                <a:gd name="T20" fmla="*/ 297 w 339"/>
                <a:gd name="T21" fmla="*/ 219 h 255"/>
                <a:gd name="T22" fmla="*/ 95 w 339"/>
                <a:gd name="T23" fmla="*/ 219 h 255"/>
                <a:gd name="T24" fmla="*/ 59 w 339"/>
                <a:gd name="T25" fmla="*/ 182 h 255"/>
                <a:gd name="T26" fmla="*/ 22 w 339"/>
                <a:gd name="T27" fmla="*/ 219 h 255"/>
                <a:gd name="T28" fmla="*/ 59 w 339"/>
                <a:gd name="T29" fmla="*/ 255 h 255"/>
                <a:gd name="T30" fmla="*/ 95 w 339"/>
                <a:gd name="T31" fmla="*/ 219 h 255"/>
                <a:gd name="T32" fmla="*/ 63 w 339"/>
                <a:gd name="T33" fmla="*/ 51 h 255"/>
                <a:gd name="T34" fmla="*/ 10 w 339"/>
                <a:gd name="T35" fmla="*/ 156 h 255"/>
                <a:gd name="T36" fmla="*/ 0 w 339"/>
                <a:gd name="T37" fmla="*/ 190 h 255"/>
                <a:gd name="T38" fmla="*/ 24 w 339"/>
                <a:gd name="T39" fmla="*/ 229 h 255"/>
                <a:gd name="T40" fmla="*/ 271 w 339"/>
                <a:gd name="T41" fmla="*/ 121 h 255"/>
                <a:gd name="T42" fmla="*/ 222 w 339"/>
                <a:gd name="T43" fmla="*/ 66 h 255"/>
                <a:gd name="T44" fmla="*/ 194 w 339"/>
                <a:gd name="T45" fmla="*/ 51 h 255"/>
                <a:gd name="T46" fmla="*/ 37 w 339"/>
                <a:gd name="T47" fmla="*/ 51 h 255"/>
                <a:gd name="T48" fmla="*/ 227 w 339"/>
                <a:gd name="T49" fmla="*/ 233 h 255"/>
                <a:gd name="T50" fmla="*/ 92 w 339"/>
                <a:gd name="T51" fmla="*/ 233 h 255"/>
                <a:gd name="T52" fmla="*/ 134 w 339"/>
                <a:gd name="T53" fmla="*/ 233 h 255"/>
                <a:gd name="T54" fmla="*/ 134 w 339"/>
                <a:gd name="T55" fmla="*/ 51 h 255"/>
                <a:gd name="T56" fmla="*/ 258 w 339"/>
                <a:gd name="T57" fmla="*/ 66 h 255"/>
                <a:gd name="T58" fmla="*/ 269 w 339"/>
                <a:gd name="T59" fmla="*/ 70 h 255"/>
                <a:gd name="T60" fmla="*/ 273 w 339"/>
                <a:gd name="T61" fmla="*/ 79 h 255"/>
                <a:gd name="T62" fmla="*/ 305 w 339"/>
                <a:gd name="T63" fmla="*/ 79 h 255"/>
                <a:gd name="T64" fmla="*/ 292 w 339"/>
                <a:gd name="T65" fmla="*/ 47 h 255"/>
                <a:gd name="T66" fmla="*/ 258 w 339"/>
                <a:gd name="T67" fmla="*/ 33 h 255"/>
                <a:gd name="T68" fmla="*/ 339 w 339"/>
                <a:gd name="T69" fmla="*/ 79 h 255"/>
                <a:gd name="T70" fmla="*/ 316 w 339"/>
                <a:gd name="T71" fmla="*/ 23 h 255"/>
                <a:gd name="T72" fmla="*/ 258 w 339"/>
                <a:gd name="T7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9" h="255">
                  <a:moveTo>
                    <a:pt x="27" y="121"/>
                  </a:moveTo>
                  <a:cubicBezTo>
                    <a:pt x="287" y="121"/>
                    <a:pt x="287" y="121"/>
                    <a:pt x="287" y="121"/>
                  </a:cubicBezTo>
                  <a:cubicBezTo>
                    <a:pt x="316" y="121"/>
                    <a:pt x="339" y="145"/>
                    <a:pt x="339" y="173"/>
                  </a:cubicBezTo>
                  <a:cubicBezTo>
                    <a:pt x="339" y="211"/>
                    <a:pt x="339" y="211"/>
                    <a:pt x="339" y="211"/>
                  </a:cubicBezTo>
                  <a:cubicBezTo>
                    <a:pt x="339" y="223"/>
                    <a:pt x="330" y="233"/>
                    <a:pt x="318" y="233"/>
                  </a:cubicBezTo>
                  <a:cubicBezTo>
                    <a:pt x="294" y="233"/>
                    <a:pt x="294" y="233"/>
                    <a:pt x="294" y="233"/>
                  </a:cubicBezTo>
                  <a:moveTo>
                    <a:pt x="297" y="219"/>
                  </a:moveTo>
                  <a:cubicBezTo>
                    <a:pt x="297" y="199"/>
                    <a:pt x="281" y="182"/>
                    <a:pt x="261" y="182"/>
                  </a:cubicBezTo>
                  <a:cubicBezTo>
                    <a:pt x="241" y="182"/>
                    <a:pt x="224" y="199"/>
                    <a:pt x="224" y="219"/>
                  </a:cubicBezTo>
                  <a:cubicBezTo>
                    <a:pt x="224" y="239"/>
                    <a:pt x="241" y="255"/>
                    <a:pt x="261" y="255"/>
                  </a:cubicBezTo>
                  <a:cubicBezTo>
                    <a:pt x="281" y="255"/>
                    <a:pt x="297" y="239"/>
                    <a:pt x="297" y="219"/>
                  </a:cubicBezTo>
                  <a:close/>
                  <a:moveTo>
                    <a:pt x="95" y="219"/>
                  </a:moveTo>
                  <a:cubicBezTo>
                    <a:pt x="95" y="199"/>
                    <a:pt x="79" y="182"/>
                    <a:pt x="59" y="182"/>
                  </a:cubicBezTo>
                  <a:cubicBezTo>
                    <a:pt x="39" y="182"/>
                    <a:pt x="22" y="199"/>
                    <a:pt x="22" y="219"/>
                  </a:cubicBezTo>
                  <a:cubicBezTo>
                    <a:pt x="22" y="239"/>
                    <a:pt x="39" y="255"/>
                    <a:pt x="59" y="255"/>
                  </a:cubicBezTo>
                  <a:cubicBezTo>
                    <a:pt x="79" y="255"/>
                    <a:pt x="95" y="239"/>
                    <a:pt x="95" y="219"/>
                  </a:cubicBezTo>
                  <a:close/>
                  <a:moveTo>
                    <a:pt x="63" y="51"/>
                  </a:moveTo>
                  <a:cubicBezTo>
                    <a:pt x="63" y="51"/>
                    <a:pt x="20" y="135"/>
                    <a:pt x="10" y="156"/>
                  </a:cubicBezTo>
                  <a:cubicBezTo>
                    <a:pt x="0" y="178"/>
                    <a:pt x="0" y="190"/>
                    <a:pt x="0" y="190"/>
                  </a:cubicBezTo>
                  <a:cubicBezTo>
                    <a:pt x="0" y="205"/>
                    <a:pt x="9" y="224"/>
                    <a:pt x="24" y="229"/>
                  </a:cubicBezTo>
                  <a:moveTo>
                    <a:pt x="271" y="121"/>
                  </a:moveTo>
                  <a:cubicBezTo>
                    <a:pt x="222" y="66"/>
                    <a:pt x="222" y="66"/>
                    <a:pt x="222" y="66"/>
                  </a:cubicBezTo>
                  <a:cubicBezTo>
                    <a:pt x="214" y="56"/>
                    <a:pt x="206" y="51"/>
                    <a:pt x="194" y="51"/>
                  </a:cubicBezTo>
                  <a:cubicBezTo>
                    <a:pt x="37" y="51"/>
                    <a:pt x="37" y="51"/>
                    <a:pt x="37" y="51"/>
                  </a:cubicBezTo>
                  <a:moveTo>
                    <a:pt x="227" y="233"/>
                  </a:moveTo>
                  <a:cubicBezTo>
                    <a:pt x="92" y="233"/>
                    <a:pt x="92" y="233"/>
                    <a:pt x="92" y="233"/>
                  </a:cubicBezTo>
                  <a:moveTo>
                    <a:pt x="134" y="233"/>
                  </a:moveTo>
                  <a:cubicBezTo>
                    <a:pt x="134" y="51"/>
                    <a:pt x="134" y="51"/>
                    <a:pt x="134" y="51"/>
                  </a:cubicBezTo>
                  <a:moveTo>
                    <a:pt x="258" y="66"/>
                  </a:moveTo>
                  <a:cubicBezTo>
                    <a:pt x="262" y="66"/>
                    <a:pt x="266" y="67"/>
                    <a:pt x="269" y="70"/>
                  </a:cubicBezTo>
                  <a:cubicBezTo>
                    <a:pt x="271" y="73"/>
                    <a:pt x="273" y="76"/>
                    <a:pt x="273" y="79"/>
                  </a:cubicBezTo>
                  <a:moveTo>
                    <a:pt x="305" y="79"/>
                  </a:moveTo>
                  <a:cubicBezTo>
                    <a:pt x="305" y="67"/>
                    <a:pt x="301" y="56"/>
                    <a:pt x="292" y="47"/>
                  </a:cubicBezTo>
                  <a:cubicBezTo>
                    <a:pt x="283" y="38"/>
                    <a:pt x="270" y="33"/>
                    <a:pt x="258" y="33"/>
                  </a:cubicBezTo>
                  <a:moveTo>
                    <a:pt x="339" y="79"/>
                  </a:moveTo>
                  <a:cubicBezTo>
                    <a:pt x="339" y="59"/>
                    <a:pt x="331" y="39"/>
                    <a:pt x="316" y="23"/>
                  </a:cubicBezTo>
                  <a:cubicBezTo>
                    <a:pt x="300" y="7"/>
                    <a:pt x="279" y="0"/>
                    <a:pt x="258" y="0"/>
                  </a:cubicBezTo>
                </a:path>
              </a:pathLst>
            </a:custGeom>
            <a:noFill/>
            <a:ln w="1905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house" title="Icon of a house">
              <a:extLst>
                <a:ext uri="{FF2B5EF4-FFF2-40B4-BE49-F238E27FC236}">
                  <a16:creationId xmlns:a16="http://schemas.microsoft.com/office/drawing/2014/main" id="{3AF59052-68E7-C248-85E8-33F16240F9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941034" y="1477912"/>
              <a:ext cx="412311" cy="365760"/>
            </a:xfrm>
            <a:custGeom>
              <a:avLst/>
              <a:gdLst>
                <a:gd name="T0" fmla="*/ 0 w 248"/>
                <a:gd name="T1" fmla="*/ 123 h 220"/>
                <a:gd name="T2" fmla="*/ 124 w 248"/>
                <a:gd name="T3" fmla="*/ 0 h 220"/>
                <a:gd name="T4" fmla="*/ 248 w 248"/>
                <a:gd name="T5" fmla="*/ 123 h 220"/>
                <a:gd name="T6" fmla="*/ 27 w 248"/>
                <a:gd name="T7" fmla="*/ 97 h 220"/>
                <a:gd name="T8" fmla="*/ 27 w 248"/>
                <a:gd name="T9" fmla="*/ 220 h 220"/>
                <a:gd name="T10" fmla="*/ 98 w 248"/>
                <a:gd name="T11" fmla="*/ 220 h 220"/>
                <a:gd name="T12" fmla="*/ 98 w 248"/>
                <a:gd name="T13" fmla="*/ 131 h 220"/>
                <a:gd name="T14" fmla="*/ 152 w 248"/>
                <a:gd name="T15" fmla="*/ 131 h 220"/>
                <a:gd name="T16" fmla="*/ 152 w 248"/>
                <a:gd name="T17" fmla="*/ 220 h 220"/>
                <a:gd name="T18" fmla="*/ 222 w 248"/>
                <a:gd name="T19" fmla="*/ 220 h 220"/>
                <a:gd name="T20" fmla="*/ 222 w 248"/>
                <a:gd name="T21" fmla="*/ 9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8" h="220">
                  <a:moveTo>
                    <a:pt x="0" y="123"/>
                  </a:moveTo>
                  <a:lnTo>
                    <a:pt x="124" y="0"/>
                  </a:lnTo>
                  <a:lnTo>
                    <a:pt x="248" y="123"/>
                  </a:lnTo>
                  <a:moveTo>
                    <a:pt x="27" y="97"/>
                  </a:moveTo>
                  <a:lnTo>
                    <a:pt x="27" y="220"/>
                  </a:lnTo>
                  <a:lnTo>
                    <a:pt x="98" y="220"/>
                  </a:lnTo>
                  <a:lnTo>
                    <a:pt x="98" y="131"/>
                  </a:lnTo>
                  <a:lnTo>
                    <a:pt x="152" y="131"/>
                  </a:lnTo>
                  <a:lnTo>
                    <a:pt x="152" y="220"/>
                  </a:lnTo>
                  <a:lnTo>
                    <a:pt x="222" y="220"/>
                  </a:lnTo>
                  <a:lnTo>
                    <a:pt x="222" y="97"/>
                  </a:lnTo>
                </a:path>
              </a:pathLst>
            </a:custGeom>
            <a:noFill/>
            <a:ln w="1905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watch" title="Icon of a smart watch">
              <a:extLst>
                <a:ext uri="{FF2B5EF4-FFF2-40B4-BE49-F238E27FC236}">
                  <a16:creationId xmlns:a16="http://schemas.microsoft.com/office/drawing/2014/main" id="{5A991CC1-9C23-3E4A-A366-F4D1CA0F08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66695" y="1477913"/>
              <a:ext cx="216746" cy="365760"/>
            </a:xfrm>
            <a:custGeom>
              <a:avLst/>
              <a:gdLst>
                <a:gd name="T0" fmla="*/ 105 w 197"/>
                <a:gd name="T1" fmla="*/ 90 h 335"/>
                <a:gd name="T2" fmla="*/ 105 w 197"/>
                <a:gd name="T3" fmla="*/ 46 h 335"/>
                <a:gd name="T4" fmla="*/ 151 w 197"/>
                <a:gd name="T5" fmla="*/ 0 h 335"/>
                <a:gd name="T6" fmla="*/ 197 w 197"/>
                <a:gd name="T7" fmla="*/ 46 h 335"/>
                <a:gd name="T8" fmla="*/ 197 w 197"/>
                <a:gd name="T9" fmla="*/ 161 h 335"/>
                <a:gd name="T10" fmla="*/ 151 w 197"/>
                <a:gd name="T11" fmla="*/ 0 h 335"/>
                <a:gd name="T12" fmla="*/ 68 w 197"/>
                <a:gd name="T13" fmla="*/ 0 h 335"/>
                <a:gd name="T14" fmla="*/ 22 w 197"/>
                <a:gd name="T15" fmla="*/ 46 h 335"/>
                <a:gd name="T16" fmla="*/ 22 w 197"/>
                <a:gd name="T17" fmla="*/ 90 h 335"/>
                <a:gd name="T18" fmla="*/ 105 w 197"/>
                <a:gd name="T19" fmla="*/ 245 h 335"/>
                <a:gd name="T20" fmla="*/ 105 w 197"/>
                <a:gd name="T21" fmla="*/ 289 h 335"/>
                <a:gd name="T22" fmla="*/ 151 w 197"/>
                <a:gd name="T23" fmla="*/ 335 h 335"/>
                <a:gd name="T24" fmla="*/ 197 w 197"/>
                <a:gd name="T25" fmla="*/ 289 h 335"/>
                <a:gd name="T26" fmla="*/ 197 w 197"/>
                <a:gd name="T27" fmla="*/ 254 h 335"/>
                <a:gd name="T28" fmla="*/ 22 w 197"/>
                <a:gd name="T29" fmla="*/ 245 h 335"/>
                <a:gd name="T30" fmla="*/ 22 w 197"/>
                <a:gd name="T31" fmla="*/ 289 h 335"/>
                <a:gd name="T32" fmla="*/ 68 w 197"/>
                <a:gd name="T33" fmla="*/ 335 h 335"/>
                <a:gd name="T34" fmla="*/ 151 w 197"/>
                <a:gd name="T35" fmla="*/ 335 h 335"/>
                <a:gd name="T36" fmla="*/ 125 w 197"/>
                <a:gd name="T37" fmla="*/ 231 h 335"/>
                <a:gd name="T38" fmla="*/ 125 w 197"/>
                <a:gd name="T39" fmla="*/ 104 h 335"/>
                <a:gd name="T40" fmla="*/ 110 w 197"/>
                <a:gd name="T41" fmla="*/ 90 h 335"/>
                <a:gd name="T42" fmla="*/ 15 w 197"/>
                <a:gd name="T43" fmla="*/ 90 h 335"/>
                <a:gd name="T44" fmla="*/ 0 w 197"/>
                <a:gd name="T45" fmla="*/ 104 h 335"/>
                <a:gd name="T46" fmla="*/ 0 w 197"/>
                <a:gd name="T47" fmla="*/ 104 h 335"/>
                <a:gd name="T48" fmla="*/ 0 w 197"/>
                <a:gd name="T49" fmla="*/ 231 h 335"/>
                <a:gd name="T50" fmla="*/ 15 w 197"/>
                <a:gd name="T51" fmla="*/ 245 h 335"/>
                <a:gd name="T52" fmla="*/ 110 w 197"/>
                <a:gd name="T53" fmla="*/ 245 h 335"/>
                <a:gd name="T54" fmla="*/ 125 w 197"/>
                <a:gd name="T55" fmla="*/ 23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7" h="335">
                  <a:moveTo>
                    <a:pt x="105" y="90"/>
                  </a:moveTo>
                  <a:cubicBezTo>
                    <a:pt x="105" y="46"/>
                    <a:pt x="105" y="46"/>
                    <a:pt x="105" y="46"/>
                  </a:cubicBezTo>
                  <a:cubicBezTo>
                    <a:pt x="105" y="21"/>
                    <a:pt x="125" y="0"/>
                    <a:pt x="151" y="0"/>
                  </a:cubicBezTo>
                  <a:cubicBezTo>
                    <a:pt x="176" y="0"/>
                    <a:pt x="197" y="21"/>
                    <a:pt x="197" y="46"/>
                  </a:cubicBezTo>
                  <a:cubicBezTo>
                    <a:pt x="197" y="161"/>
                    <a:pt x="197" y="161"/>
                    <a:pt x="197" y="161"/>
                  </a:cubicBezTo>
                  <a:moveTo>
                    <a:pt x="151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42" y="0"/>
                    <a:pt x="22" y="21"/>
                    <a:pt x="22" y="46"/>
                  </a:cubicBezTo>
                  <a:cubicBezTo>
                    <a:pt x="22" y="90"/>
                    <a:pt x="22" y="90"/>
                    <a:pt x="22" y="90"/>
                  </a:cubicBezTo>
                  <a:moveTo>
                    <a:pt x="105" y="245"/>
                  </a:moveTo>
                  <a:cubicBezTo>
                    <a:pt x="105" y="289"/>
                    <a:pt x="105" y="289"/>
                    <a:pt x="105" y="289"/>
                  </a:cubicBezTo>
                  <a:cubicBezTo>
                    <a:pt x="105" y="314"/>
                    <a:pt x="125" y="335"/>
                    <a:pt x="151" y="335"/>
                  </a:cubicBezTo>
                  <a:cubicBezTo>
                    <a:pt x="176" y="335"/>
                    <a:pt x="197" y="314"/>
                    <a:pt x="197" y="289"/>
                  </a:cubicBezTo>
                  <a:cubicBezTo>
                    <a:pt x="197" y="254"/>
                    <a:pt x="197" y="254"/>
                    <a:pt x="197" y="254"/>
                  </a:cubicBezTo>
                  <a:moveTo>
                    <a:pt x="22" y="245"/>
                  </a:moveTo>
                  <a:cubicBezTo>
                    <a:pt x="22" y="289"/>
                    <a:pt x="22" y="289"/>
                    <a:pt x="22" y="289"/>
                  </a:cubicBezTo>
                  <a:cubicBezTo>
                    <a:pt x="22" y="314"/>
                    <a:pt x="42" y="335"/>
                    <a:pt x="68" y="335"/>
                  </a:cubicBezTo>
                  <a:cubicBezTo>
                    <a:pt x="151" y="335"/>
                    <a:pt x="151" y="335"/>
                    <a:pt x="151" y="335"/>
                  </a:cubicBezTo>
                  <a:moveTo>
                    <a:pt x="125" y="231"/>
                  </a:moveTo>
                  <a:cubicBezTo>
                    <a:pt x="125" y="104"/>
                    <a:pt x="125" y="104"/>
                    <a:pt x="125" y="104"/>
                  </a:cubicBezTo>
                  <a:cubicBezTo>
                    <a:pt x="125" y="96"/>
                    <a:pt x="118" y="90"/>
                    <a:pt x="110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7" y="90"/>
                    <a:pt x="0" y="96"/>
                    <a:pt x="0" y="104"/>
                  </a:cubicBezTo>
                  <a:moveTo>
                    <a:pt x="0" y="104"/>
                  </a:moveTo>
                  <a:cubicBezTo>
                    <a:pt x="0" y="231"/>
                    <a:pt x="0" y="231"/>
                    <a:pt x="0" y="231"/>
                  </a:cubicBezTo>
                  <a:cubicBezTo>
                    <a:pt x="0" y="239"/>
                    <a:pt x="7" y="245"/>
                    <a:pt x="15" y="245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18" y="245"/>
                    <a:pt x="125" y="239"/>
                    <a:pt x="125" y="231"/>
                  </a:cubicBezTo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camera_4" title="Icon of a security camera">
              <a:extLst>
                <a:ext uri="{FF2B5EF4-FFF2-40B4-BE49-F238E27FC236}">
                  <a16:creationId xmlns:a16="http://schemas.microsoft.com/office/drawing/2014/main" id="{B2AA946F-C538-B643-97C7-3A2DE26E6F5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19618" y="1527506"/>
              <a:ext cx="388401" cy="313084"/>
            </a:xfrm>
            <a:custGeom>
              <a:avLst/>
              <a:gdLst>
                <a:gd name="T0" fmla="*/ 284 w 297"/>
                <a:gd name="T1" fmla="*/ 84 h 238"/>
                <a:gd name="T2" fmla="*/ 13 w 297"/>
                <a:gd name="T3" fmla="*/ 84 h 238"/>
                <a:gd name="T4" fmla="*/ 0 w 297"/>
                <a:gd name="T5" fmla="*/ 71 h 238"/>
                <a:gd name="T6" fmla="*/ 0 w 297"/>
                <a:gd name="T7" fmla="*/ 13 h 238"/>
                <a:gd name="T8" fmla="*/ 13 w 297"/>
                <a:gd name="T9" fmla="*/ 0 h 238"/>
                <a:gd name="T10" fmla="*/ 284 w 297"/>
                <a:gd name="T11" fmla="*/ 0 h 238"/>
                <a:gd name="T12" fmla="*/ 297 w 297"/>
                <a:gd name="T13" fmla="*/ 13 h 238"/>
                <a:gd name="T14" fmla="*/ 297 w 297"/>
                <a:gd name="T15" fmla="*/ 71 h 238"/>
                <a:gd name="T16" fmla="*/ 284 w 297"/>
                <a:gd name="T17" fmla="*/ 84 h 238"/>
                <a:gd name="T18" fmla="*/ 31 w 297"/>
                <a:gd name="T19" fmla="*/ 84 h 238"/>
                <a:gd name="T20" fmla="*/ 31 w 297"/>
                <a:gd name="T21" fmla="*/ 121 h 238"/>
                <a:gd name="T22" fmla="*/ 149 w 297"/>
                <a:gd name="T23" fmla="*/ 238 h 238"/>
                <a:gd name="T24" fmla="*/ 149 w 297"/>
                <a:gd name="T25" fmla="*/ 238 h 238"/>
                <a:gd name="T26" fmla="*/ 266 w 297"/>
                <a:gd name="T27" fmla="*/ 121 h 238"/>
                <a:gd name="T28" fmla="*/ 266 w 297"/>
                <a:gd name="T29" fmla="*/ 84 h 238"/>
                <a:gd name="T30" fmla="*/ 207 w 297"/>
                <a:gd name="T31" fmla="*/ 223 h 238"/>
                <a:gd name="T32" fmla="*/ 207 w 297"/>
                <a:gd name="T33" fmla="*/ 174 h 238"/>
                <a:gd name="T34" fmla="*/ 149 w 297"/>
                <a:gd name="T35" fmla="*/ 115 h 238"/>
                <a:gd name="T36" fmla="*/ 149 w 297"/>
                <a:gd name="T37" fmla="*/ 115 h 238"/>
                <a:gd name="T38" fmla="*/ 90 w 297"/>
                <a:gd name="T39" fmla="*/ 174 h 238"/>
                <a:gd name="T40" fmla="*/ 90 w 297"/>
                <a:gd name="T41" fmla="*/ 223 h 238"/>
                <a:gd name="T42" fmla="*/ 149 w 297"/>
                <a:gd name="T43" fmla="*/ 135 h 238"/>
                <a:gd name="T44" fmla="*/ 112 w 297"/>
                <a:gd name="T45" fmla="*/ 172 h 238"/>
                <a:gd name="T46" fmla="*/ 149 w 297"/>
                <a:gd name="T47" fmla="*/ 209 h 238"/>
                <a:gd name="T48" fmla="*/ 185 w 297"/>
                <a:gd name="T49" fmla="*/ 172 h 238"/>
                <a:gd name="T50" fmla="*/ 149 w 297"/>
                <a:gd name="T51" fmla="*/ 135 h 238"/>
                <a:gd name="T52" fmla="*/ 266 w 297"/>
                <a:gd name="T53" fmla="*/ 41 h 238"/>
                <a:gd name="T54" fmla="*/ 259 w 297"/>
                <a:gd name="T55" fmla="*/ 48 h 238"/>
                <a:gd name="T56" fmla="*/ 266 w 297"/>
                <a:gd name="T57" fmla="*/ 56 h 238"/>
                <a:gd name="T58" fmla="*/ 274 w 297"/>
                <a:gd name="T59" fmla="*/ 48 h 238"/>
                <a:gd name="T60" fmla="*/ 266 w 297"/>
                <a:gd name="T6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7" h="238">
                  <a:moveTo>
                    <a:pt x="284" y="84"/>
                  </a:moveTo>
                  <a:cubicBezTo>
                    <a:pt x="13" y="84"/>
                    <a:pt x="13" y="84"/>
                    <a:pt x="13" y="84"/>
                  </a:cubicBezTo>
                  <a:cubicBezTo>
                    <a:pt x="6" y="84"/>
                    <a:pt x="0" y="78"/>
                    <a:pt x="0" y="7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91" y="0"/>
                    <a:pt x="297" y="6"/>
                    <a:pt x="297" y="13"/>
                  </a:cubicBezTo>
                  <a:cubicBezTo>
                    <a:pt x="297" y="71"/>
                    <a:pt x="297" y="71"/>
                    <a:pt x="297" y="71"/>
                  </a:cubicBezTo>
                  <a:cubicBezTo>
                    <a:pt x="297" y="78"/>
                    <a:pt x="291" y="84"/>
                    <a:pt x="284" y="84"/>
                  </a:cubicBezTo>
                  <a:close/>
                  <a:moveTo>
                    <a:pt x="31" y="84"/>
                  </a:moveTo>
                  <a:cubicBezTo>
                    <a:pt x="31" y="121"/>
                    <a:pt x="31" y="121"/>
                    <a:pt x="31" y="121"/>
                  </a:cubicBezTo>
                  <a:cubicBezTo>
                    <a:pt x="31" y="185"/>
                    <a:pt x="84" y="238"/>
                    <a:pt x="149" y="238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213" y="238"/>
                    <a:pt x="266" y="185"/>
                    <a:pt x="266" y="121"/>
                  </a:cubicBezTo>
                  <a:cubicBezTo>
                    <a:pt x="266" y="84"/>
                    <a:pt x="266" y="84"/>
                    <a:pt x="266" y="84"/>
                  </a:cubicBezTo>
                  <a:moveTo>
                    <a:pt x="207" y="223"/>
                  </a:moveTo>
                  <a:cubicBezTo>
                    <a:pt x="207" y="174"/>
                    <a:pt x="207" y="174"/>
                    <a:pt x="207" y="174"/>
                  </a:cubicBezTo>
                  <a:cubicBezTo>
                    <a:pt x="207" y="141"/>
                    <a:pt x="181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17" y="115"/>
                    <a:pt x="90" y="141"/>
                    <a:pt x="90" y="174"/>
                  </a:cubicBezTo>
                  <a:cubicBezTo>
                    <a:pt x="90" y="223"/>
                    <a:pt x="90" y="223"/>
                    <a:pt x="90" y="223"/>
                  </a:cubicBezTo>
                  <a:moveTo>
                    <a:pt x="149" y="135"/>
                  </a:moveTo>
                  <a:cubicBezTo>
                    <a:pt x="128" y="135"/>
                    <a:pt x="112" y="152"/>
                    <a:pt x="112" y="172"/>
                  </a:cubicBezTo>
                  <a:cubicBezTo>
                    <a:pt x="112" y="192"/>
                    <a:pt x="128" y="209"/>
                    <a:pt x="149" y="209"/>
                  </a:cubicBezTo>
                  <a:cubicBezTo>
                    <a:pt x="169" y="209"/>
                    <a:pt x="185" y="192"/>
                    <a:pt x="185" y="172"/>
                  </a:cubicBezTo>
                  <a:cubicBezTo>
                    <a:pt x="185" y="152"/>
                    <a:pt x="169" y="135"/>
                    <a:pt x="149" y="135"/>
                  </a:cubicBezTo>
                  <a:close/>
                  <a:moveTo>
                    <a:pt x="266" y="41"/>
                  </a:moveTo>
                  <a:cubicBezTo>
                    <a:pt x="262" y="41"/>
                    <a:pt x="259" y="44"/>
                    <a:pt x="259" y="48"/>
                  </a:cubicBezTo>
                  <a:cubicBezTo>
                    <a:pt x="259" y="53"/>
                    <a:pt x="262" y="56"/>
                    <a:pt x="266" y="56"/>
                  </a:cubicBezTo>
                  <a:cubicBezTo>
                    <a:pt x="270" y="56"/>
                    <a:pt x="274" y="53"/>
                    <a:pt x="274" y="48"/>
                  </a:cubicBezTo>
                  <a:cubicBezTo>
                    <a:pt x="274" y="44"/>
                    <a:pt x="270" y="41"/>
                    <a:pt x="266" y="41"/>
                  </a:cubicBezTo>
                  <a:close/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Speakers_E7F5" title="Icon of a speaker">
              <a:extLst>
                <a:ext uri="{FF2B5EF4-FFF2-40B4-BE49-F238E27FC236}">
                  <a16:creationId xmlns:a16="http://schemas.microsoft.com/office/drawing/2014/main" id="{C682B9F2-D42C-E742-B076-AE50866602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503188" y="1477912"/>
              <a:ext cx="235164" cy="365760"/>
            </a:xfrm>
            <a:custGeom>
              <a:avLst/>
              <a:gdLst>
                <a:gd name="T0" fmla="*/ 2242 w 2242"/>
                <a:gd name="T1" fmla="*/ 3487 h 3487"/>
                <a:gd name="T2" fmla="*/ 0 w 2242"/>
                <a:gd name="T3" fmla="*/ 3487 h 3487"/>
                <a:gd name="T4" fmla="*/ 0 w 2242"/>
                <a:gd name="T5" fmla="*/ 0 h 3487"/>
                <a:gd name="T6" fmla="*/ 2242 w 2242"/>
                <a:gd name="T7" fmla="*/ 0 h 3487"/>
                <a:gd name="T8" fmla="*/ 2242 w 2242"/>
                <a:gd name="T9" fmla="*/ 3487 h 3487"/>
                <a:gd name="T10" fmla="*/ 1121 w 2242"/>
                <a:gd name="T11" fmla="*/ 498 h 3487"/>
                <a:gd name="T12" fmla="*/ 498 w 2242"/>
                <a:gd name="T13" fmla="*/ 1121 h 3487"/>
                <a:gd name="T14" fmla="*/ 1121 w 2242"/>
                <a:gd name="T15" fmla="*/ 1744 h 3487"/>
                <a:gd name="T16" fmla="*/ 1744 w 2242"/>
                <a:gd name="T17" fmla="*/ 1121 h 3487"/>
                <a:gd name="T18" fmla="*/ 1121 w 2242"/>
                <a:gd name="T19" fmla="*/ 498 h 3487"/>
                <a:gd name="T20" fmla="*/ 1121 w 2242"/>
                <a:gd name="T21" fmla="*/ 2242 h 3487"/>
                <a:gd name="T22" fmla="*/ 747 w 2242"/>
                <a:gd name="T23" fmla="*/ 2615 h 3487"/>
                <a:gd name="T24" fmla="*/ 1121 w 2242"/>
                <a:gd name="T25" fmla="*/ 2989 h 3487"/>
                <a:gd name="T26" fmla="*/ 1495 w 2242"/>
                <a:gd name="T27" fmla="*/ 2615 h 3487"/>
                <a:gd name="T28" fmla="*/ 1121 w 2242"/>
                <a:gd name="T29" fmla="*/ 2242 h 3487"/>
                <a:gd name="T30" fmla="*/ 1121 w 2242"/>
                <a:gd name="T31" fmla="*/ 1308 h 3487"/>
                <a:gd name="T32" fmla="*/ 1308 w 2242"/>
                <a:gd name="T33" fmla="*/ 1121 h 3487"/>
                <a:gd name="T34" fmla="*/ 1121 w 2242"/>
                <a:gd name="T35" fmla="*/ 934 h 3487"/>
                <a:gd name="T36" fmla="*/ 934 w 2242"/>
                <a:gd name="T37" fmla="*/ 1121 h 3487"/>
                <a:gd name="T38" fmla="*/ 1121 w 2242"/>
                <a:gd name="T39" fmla="*/ 1308 h 3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2" h="3487">
                  <a:moveTo>
                    <a:pt x="2242" y="3487"/>
                  </a:moveTo>
                  <a:cubicBezTo>
                    <a:pt x="0" y="3487"/>
                    <a:pt x="0" y="3487"/>
                    <a:pt x="0" y="34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42" y="0"/>
                    <a:pt x="2242" y="0"/>
                    <a:pt x="2242" y="0"/>
                  </a:cubicBezTo>
                  <a:lnTo>
                    <a:pt x="2242" y="3487"/>
                  </a:lnTo>
                  <a:close/>
                  <a:moveTo>
                    <a:pt x="1121" y="498"/>
                  </a:moveTo>
                  <a:cubicBezTo>
                    <a:pt x="777" y="498"/>
                    <a:pt x="498" y="777"/>
                    <a:pt x="498" y="1121"/>
                  </a:cubicBezTo>
                  <a:cubicBezTo>
                    <a:pt x="498" y="1465"/>
                    <a:pt x="777" y="1744"/>
                    <a:pt x="1121" y="1744"/>
                  </a:cubicBezTo>
                  <a:cubicBezTo>
                    <a:pt x="1465" y="1744"/>
                    <a:pt x="1744" y="1465"/>
                    <a:pt x="1744" y="1121"/>
                  </a:cubicBezTo>
                  <a:cubicBezTo>
                    <a:pt x="1744" y="777"/>
                    <a:pt x="1465" y="498"/>
                    <a:pt x="1121" y="498"/>
                  </a:cubicBezTo>
                  <a:close/>
                  <a:moveTo>
                    <a:pt x="1121" y="2242"/>
                  </a:moveTo>
                  <a:cubicBezTo>
                    <a:pt x="915" y="2242"/>
                    <a:pt x="747" y="2409"/>
                    <a:pt x="747" y="2615"/>
                  </a:cubicBezTo>
                  <a:cubicBezTo>
                    <a:pt x="747" y="2821"/>
                    <a:pt x="915" y="2989"/>
                    <a:pt x="1121" y="2989"/>
                  </a:cubicBezTo>
                  <a:cubicBezTo>
                    <a:pt x="1327" y="2989"/>
                    <a:pt x="1495" y="2821"/>
                    <a:pt x="1495" y="2615"/>
                  </a:cubicBezTo>
                  <a:cubicBezTo>
                    <a:pt x="1495" y="2409"/>
                    <a:pt x="1327" y="2242"/>
                    <a:pt x="1121" y="2242"/>
                  </a:cubicBezTo>
                  <a:close/>
                  <a:moveTo>
                    <a:pt x="1121" y="1308"/>
                  </a:moveTo>
                  <a:cubicBezTo>
                    <a:pt x="1224" y="1308"/>
                    <a:pt x="1308" y="1224"/>
                    <a:pt x="1308" y="1121"/>
                  </a:cubicBezTo>
                  <a:cubicBezTo>
                    <a:pt x="1308" y="1018"/>
                    <a:pt x="1224" y="934"/>
                    <a:pt x="1121" y="934"/>
                  </a:cubicBezTo>
                  <a:cubicBezTo>
                    <a:pt x="1018" y="934"/>
                    <a:pt x="934" y="1018"/>
                    <a:pt x="934" y="1121"/>
                  </a:cubicBezTo>
                  <a:cubicBezTo>
                    <a:pt x="934" y="1224"/>
                    <a:pt x="1018" y="1308"/>
                    <a:pt x="1121" y="1308"/>
                  </a:cubicBezTo>
                  <a:close/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HoloLens_EC94" title="Icon of Microsoft HoloLens">
              <a:extLst>
                <a:ext uri="{FF2B5EF4-FFF2-40B4-BE49-F238E27FC236}">
                  <a16:creationId xmlns:a16="http://schemas.microsoft.com/office/drawing/2014/main" id="{958BA8C9-9AC8-1147-9604-79F27C469ED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92779" y="1564507"/>
              <a:ext cx="411480" cy="219797"/>
            </a:xfrm>
            <a:custGeom>
              <a:avLst/>
              <a:gdLst>
                <a:gd name="T0" fmla="*/ 1751 w 3752"/>
                <a:gd name="T1" fmla="*/ 500 h 2002"/>
                <a:gd name="T2" fmla="*/ 2001 w 3752"/>
                <a:gd name="T3" fmla="*/ 500 h 2002"/>
                <a:gd name="T4" fmla="*/ 0 w 3752"/>
                <a:gd name="T5" fmla="*/ 885 h 2002"/>
                <a:gd name="T6" fmla="*/ 170 w 3752"/>
                <a:gd name="T7" fmla="*/ 940 h 2002"/>
                <a:gd name="T8" fmla="*/ 1336 w 3752"/>
                <a:gd name="T9" fmla="*/ 1124 h 2002"/>
                <a:gd name="T10" fmla="*/ 2493 w 3752"/>
                <a:gd name="T11" fmla="*/ 943 h 2002"/>
                <a:gd name="T12" fmla="*/ 3554 w 3752"/>
                <a:gd name="T13" fmla="*/ 409 h 2002"/>
                <a:gd name="T14" fmla="*/ 3699 w 3752"/>
                <a:gd name="T15" fmla="*/ 305 h 2002"/>
                <a:gd name="T16" fmla="*/ 1 w 3752"/>
                <a:gd name="T17" fmla="*/ 1003 h 2002"/>
                <a:gd name="T18" fmla="*/ 305 w 3752"/>
                <a:gd name="T19" fmla="*/ 1697 h 2002"/>
                <a:gd name="T20" fmla="*/ 1042 w 3752"/>
                <a:gd name="T21" fmla="*/ 2002 h 2002"/>
                <a:gd name="T22" fmla="*/ 1200 w 3752"/>
                <a:gd name="T23" fmla="*/ 2002 h 2002"/>
                <a:gd name="T24" fmla="*/ 1356 w 3752"/>
                <a:gd name="T25" fmla="*/ 1948 h 2002"/>
                <a:gd name="T26" fmla="*/ 1612 w 3752"/>
                <a:gd name="T27" fmla="*/ 1745 h 2002"/>
                <a:gd name="T28" fmla="*/ 1876 w 3752"/>
                <a:gd name="T29" fmla="*/ 1638 h 2002"/>
                <a:gd name="T30" fmla="*/ 2140 w 3752"/>
                <a:gd name="T31" fmla="*/ 1745 h 2002"/>
                <a:gd name="T32" fmla="*/ 2396 w 3752"/>
                <a:gd name="T33" fmla="*/ 1948 h 2002"/>
                <a:gd name="T34" fmla="*/ 2552 w 3752"/>
                <a:gd name="T35" fmla="*/ 2002 h 2002"/>
                <a:gd name="T36" fmla="*/ 2710 w 3752"/>
                <a:gd name="T37" fmla="*/ 2002 h 2002"/>
                <a:gd name="T38" fmla="*/ 3447 w 3752"/>
                <a:gd name="T39" fmla="*/ 1697 h 2002"/>
                <a:gd name="T40" fmla="*/ 3752 w 3752"/>
                <a:gd name="T41" fmla="*/ 960 h 2002"/>
                <a:gd name="T42" fmla="*/ 3752 w 3752"/>
                <a:gd name="T43" fmla="*/ 885 h 2002"/>
                <a:gd name="T44" fmla="*/ 3752 w 3752"/>
                <a:gd name="T45" fmla="*/ 459 h 2002"/>
                <a:gd name="T46" fmla="*/ 3682 w 3752"/>
                <a:gd name="T47" fmla="*/ 286 h 2002"/>
                <a:gd name="T48" fmla="*/ 3681 w 3752"/>
                <a:gd name="T49" fmla="*/ 285 h 2002"/>
                <a:gd name="T50" fmla="*/ 3564 w 3752"/>
                <a:gd name="T51" fmla="*/ 206 h 2002"/>
                <a:gd name="T52" fmla="*/ 3559 w 3752"/>
                <a:gd name="T53" fmla="*/ 204 h 2002"/>
                <a:gd name="T54" fmla="*/ 1876 w 3752"/>
                <a:gd name="T55" fmla="*/ 0 h 2002"/>
                <a:gd name="T56" fmla="*/ 188 w 3752"/>
                <a:gd name="T57" fmla="*/ 206 h 2002"/>
                <a:gd name="T58" fmla="*/ 71 w 3752"/>
                <a:gd name="T59" fmla="*/ 285 h 2002"/>
                <a:gd name="T60" fmla="*/ 70 w 3752"/>
                <a:gd name="T61" fmla="*/ 286 h 2002"/>
                <a:gd name="T62" fmla="*/ 0 w 3752"/>
                <a:gd name="T63" fmla="*/ 459 h 2002"/>
                <a:gd name="T64" fmla="*/ 0 w 3752"/>
                <a:gd name="T65" fmla="*/ 885 h 2002"/>
                <a:gd name="T66" fmla="*/ 1 w 3752"/>
                <a:gd name="T67" fmla="*/ 1003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2" h="2002">
                  <a:moveTo>
                    <a:pt x="1751" y="500"/>
                  </a:moveTo>
                  <a:cubicBezTo>
                    <a:pt x="2001" y="500"/>
                    <a:pt x="2001" y="500"/>
                    <a:pt x="2001" y="500"/>
                  </a:cubicBezTo>
                  <a:moveTo>
                    <a:pt x="0" y="885"/>
                  </a:moveTo>
                  <a:cubicBezTo>
                    <a:pt x="170" y="940"/>
                    <a:pt x="170" y="940"/>
                    <a:pt x="170" y="940"/>
                  </a:cubicBezTo>
                  <a:cubicBezTo>
                    <a:pt x="549" y="1062"/>
                    <a:pt x="942" y="1124"/>
                    <a:pt x="1336" y="1124"/>
                  </a:cubicBezTo>
                  <a:cubicBezTo>
                    <a:pt x="1729" y="1124"/>
                    <a:pt x="2118" y="1063"/>
                    <a:pt x="2493" y="943"/>
                  </a:cubicBezTo>
                  <a:cubicBezTo>
                    <a:pt x="2872" y="822"/>
                    <a:pt x="3229" y="642"/>
                    <a:pt x="3554" y="409"/>
                  </a:cubicBezTo>
                  <a:cubicBezTo>
                    <a:pt x="3699" y="305"/>
                    <a:pt x="3699" y="305"/>
                    <a:pt x="3699" y="305"/>
                  </a:cubicBezTo>
                  <a:moveTo>
                    <a:pt x="1" y="1003"/>
                  </a:moveTo>
                  <a:cubicBezTo>
                    <a:pt x="12" y="1265"/>
                    <a:pt x="119" y="1510"/>
                    <a:pt x="305" y="1697"/>
                  </a:cubicBezTo>
                  <a:cubicBezTo>
                    <a:pt x="502" y="1894"/>
                    <a:pt x="764" y="2002"/>
                    <a:pt x="1042" y="2002"/>
                  </a:cubicBezTo>
                  <a:cubicBezTo>
                    <a:pt x="1200" y="2002"/>
                    <a:pt x="1200" y="2002"/>
                    <a:pt x="1200" y="2002"/>
                  </a:cubicBezTo>
                  <a:cubicBezTo>
                    <a:pt x="1256" y="2002"/>
                    <a:pt x="1312" y="1983"/>
                    <a:pt x="1356" y="1948"/>
                  </a:cubicBezTo>
                  <a:cubicBezTo>
                    <a:pt x="1612" y="1745"/>
                    <a:pt x="1612" y="1745"/>
                    <a:pt x="1612" y="1745"/>
                  </a:cubicBezTo>
                  <a:cubicBezTo>
                    <a:pt x="1683" y="1676"/>
                    <a:pt x="1777" y="1638"/>
                    <a:pt x="1876" y="1638"/>
                  </a:cubicBezTo>
                  <a:cubicBezTo>
                    <a:pt x="1975" y="1638"/>
                    <a:pt x="2069" y="1676"/>
                    <a:pt x="2140" y="1745"/>
                  </a:cubicBezTo>
                  <a:cubicBezTo>
                    <a:pt x="2396" y="1948"/>
                    <a:pt x="2396" y="1948"/>
                    <a:pt x="2396" y="1948"/>
                  </a:cubicBezTo>
                  <a:cubicBezTo>
                    <a:pt x="2440" y="1983"/>
                    <a:pt x="2496" y="2002"/>
                    <a:pt x="2552" y="2002"/>
                  </a:cubicBezTo>
                  <a:cubicBezTo>
                    <a:pt x="2710" y="2002"/>
                    <a:pt x="2710" y="2002"/>
                    <a:pt x="2710" y="2002"/>
                  </a:cubicBezTo>
                  <a:cubicBezTo>
                    <a:pt x="2988" y="2002"/>
                    <a:pt x="3250" y="1894"/>
                    <a:pt x="3447" y="1697"/>
                  </a:cubicBezTo>
                  <a:cubicBezTo>
                    <a:pt x="3644" y="1500"/>
                    <a:pt x="3752" y="1238"/>
                    <a:pt x="3752" y="960"/>
                  </a:cubicBezTo>
                  <a:cubicBezTo>
                    <a:pt x="3752" y="885"/>
                    <a:pt x="3752" y="885"/>
                    <a:pt x="3752" y="885"/>
                  </a:cubicBezTo>
                  <a:cubicBezTo>
                    <a:pt x="3752" y="459"/>
                    <a:pt x="3752" y="459"/>
                    <a:pt x="3752" y="459"/>
                  </a:cubicBezTo>
                  <a:cubicBezTo>
                    <a:pt x="3752" y="394"/>
                    <a:pt x="3727" y="331"/>
                    <a:pt x="3682" y="286"/>
                  </a:cubicBezTo>
                  <a:cubicBezTo>
                    <a:pt x="3681" y="285"/>
                    <a:pt x="3681" y="285"/>
                    <a:pt x="3681" y="285"/>
                  </a:cubicBezTo>
                  <a:cubicBezTo>
                    <a:pt x="3647" y="251"/>
                    <a:pt x="3608" y="225"/>
                    <a:pt x="3564" y="206"/>
                  </a:cubicBezTo>
                  <a:cubicBezTo>
                    <a:pt x="3564" y="206"/>
                    <a:pt x="3560" y="204"/>
                    <a:pt x="3559" y="204"/>
                  </a:cubicBezTo>
                  <a:cubicBezTo>
                    <a:pt x="3224" y="70"/>
                    <a:pt x="2643" y="0"/>
                    <a:pt x="1876" y="0"/>
                  </a:cubicBezTo>
                  <a:cubicBezTo>
                    <a:pt x="1105" y="0"/>
                    <a:pt x="521" y="71"/>
                    <a:pt x="188" y="206"/>
                  </a:cubicBezTo>
                  <a:cubicBezTo>
                    <a:pt x="144" y="225"/>
                    <a:pt x="105" y="251"/>
                    <a:pt x="71" y="285"/>
                  </a:cubicBezTo>
                  <a:cubicBezTo>
                    <a:pt x="70" y="286"/>
                    <a:pt x="70" y="286"/>
                    <a:pt x="70" y="286"/>
                  </a:cubicBezTo>
                  <a:cubicBezTo>
                    <a:pt x="25" y="331"/>
                    <a:pt x="0" y="394"/>
                    <a:pt x="0" y="459"/>
                  </a:cubicBezTo>
                  <a:cubicBezTo>
                    <a:pt x="0" y="885"/>
                    <a:pt x="0" y="885"/>
                    <a:pt x="0" y="885"/>
                  </a:cubicBezTo>
                  <a:lnTo>
                    <a:pt x="1" y="1003"/>
                  </a:lnTo>
                  <a:close/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Game_E7FC" title="Icon of a game controller">
              <a:extLst>
                <a:ext uri="{FF2B5EF4-FFF2-40B4-BE49-F238E27FC236}">
                  <a16:creationId xmlns:a16="http://schemas.microsoft.com/office/drawing/2014/main" id="{41534233-01D1-8B47-9438-95F7B9C8DFD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82370" y="1537281"/>
              <a:ext cx="411480" cy="247023"/>
            </a:xfrm>
            <a:custGeom>
              <a:avLst/>
              <a:gdLst>
                <a:gd name="T0" fmla="*/ 1375 w 3750"/>
                <a:gd name="T1" fmla="*/ 1750 h 2250"/>
                <a:gd name="T2" fmla="*/ 625 w 3750"/>
                <a:gd name="T3" fmla="*/ 2250 h 2250"/>
                <a:gd name="T4" fmla="*/ 0 w 3750"/>
                <a:gd name="T5" fmla="*/ 1000 h 2250"/>
                <a:gd name="T6" fmla="*/ 1000 w 3750"/>
                <a:gd name="T7" fmla="*/ 0 h 2250"/>
                <a:gd name="T8" fmla="*/ 2750 w 3750"/>
                <a:gd name="T9" fmla="*/ 0 h 2250"/>
                <a:gd name="T10" fmla="*/ 3750 w 3750"/>
                <a:gd name="T11" fmla="*/ 1000 h 2250"/>
                <a:gd name="T12" fmla="*/ 3125 w 3750"/>
                <a:gd name="T13" fmla="*/ 2250 h 2250"/>
                <a:gd name="T14" fmla="*/ 2375 w 3750"/>
                <a:gd name="T15" fmla="*/ 1750 h 2250"/>
                <a:gd name="T16" fmla="*/ 1375 w 3750"/>
                <a:gd name="T17" fmla="*/ 1750 h 2250"/>
                <a:gd name="T18" fmla="*/ 3125 w 3750"/>
                <a:gd name="T19" fmla="*/ 1246 h 2250"/>
                <a:gd name="T20" fmla="*/ 2996 w 3750"/>
                <a:gd name="T21" fmla="*/ 1375 h 2250"/>
                <a:gd name="T22" fmla="*/ 3125 w 3750"/>
                <a:gd name="T23" fmla="*/ 1504 h 2250"/>
                <a:gd name="T24" fmla="*/ 3254 w 3750"/>
                <a:gd name="T25" fmla="*/ 1375 h 2250"/>
                <a:gd name="T26" fmla="*/ 3125 w 3750"/>
                <a:gd name="T27" fmla="*/ 1246 h 2250"/>
                <a:gd name="T28" fmla="*/ 2625 w 3750"/>
                <a:gd name="T29" fmla="*/ 747 h 2250"/>
                <a:gd name="T30" fmla="*/ 2497 w 3750"/>
                <a:gd name="T31" fmla="*/ 875 h 2250"/>
                <a:gd name="T32" fmla="*/ 2625 w 3750"/>
                <a:gd name="T33" fmla="*/ 1003 h 2250"/>
                <a:gd name="T34" fmla="*/ 2753 w 3750"/>
                <a:gd name="T35" fmla="*/ 875 h 2250"/>
                <a:gd name="T36" fmla="*/ 2625 w 3750"/>
                <a:gd name="T37" fmla="*/ 747 h 2250"/>
                <a:gd name="T38" fmla="*/ 1125 w 3750"/>
                <a:gd name="T39" fmla="*/ 1000 h 2250"/>
                <a:gd name="T40" fmla="*/ 375 w 3750"/>
                <a:gd name="T41" fmla="*/ 1000 h 2250"/>
                <a:gd name="T42" fmla="*/ 750 w 3750"/>
                <a:gd name="T43" fmla="*/ 1375 h 2250"/>
                <a:gd name="T44" fmla="*/ 750 w 3750"/>
                <a:gd name="T45" fmla="*/ 625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50" h="2250">
                  <a:moveTo>
                    <a:pt x="1375" y="1750"/>
                  </a:moveTo>
                  <a:cubicBezTo>
                    <a:pt x="997" y="1762"/>
                    <a:pt x="877" y="2250"/>
                    <a:pt x="625" y="2250"/>
                  </a:cubicBezTo>
                  <a:cubicBezTo>
                    <a:pt x="96" y="2250"/>
                    <a:pt x="0" y="1441"/>
                    <a:pt x="0" y="1000"/>
                  </a:cubicBezTo>
                  <a:cubicBezTo>
                    <a:pt x="0" y="448"/>
                    <a:pt x="448" y="0"/>
                    <a:pt x="1000" y="0"/>
                  </a:cubicBezTo>
                  <a:cubicBezTo>
                    <a:pt x="2750" y="0"/>
                    <a:pt x="2750" y="0"/>
                    <a:pt x="2750" y="0"/>
                  </a:cubicBezTo>
                  <a:cubicBezTo>
                    <a:pt x="3302" y="0"/>
                    <a:pt x="3750" y="448"/>
                    <a:pt x="3750" y="1000"/>
                  </a:cubicBezTo>
                  <a:cubicBezTo>
                    <a:pt x="3750" y="1441"/>
                    <a:pt x="3654" y="2250"/>
                    <a:pt x="3125" y="2250"/>
                  </a:cubicBezTo>
                  <a:cubicBezTo>
                    <a:pt x="2873" y="2250"/>
                    <a:pt x="2753" y="1762"/>
                    <a:pt x="2375" y="1750"/>
                  </a:cubicBezTo>
                  <a:lnTo>
                    <a:pt x="1375" y="1750"/>
                  </a:lnTo>
                  <a:close/>
                  <a:moveTo>
                    <a:pt x="3125" y="1246"/>
                  </a:moveTo>
                  <a:cubicBezTo>
                    <a:pt x="3054" y="1246"/>
                    <a:pt x="2996" y="1304"/>
                    <a:pt x="2996" y="1375"/>
                  </a:cubicBezTo>
                  <a:cubicBezTo>
                    <a:pt x="2996" y="1446"/>
                    <a:pt x="3054" y="1504"/>
                    <a:pt x="3125" y="1504"/>
                  </a:cubicBezTo>
                  <a:cubicBezTo>
                    <a:pt x="3196" y="1504"/>
                    <a:pt x="3254" y="1446"/>
                    <a:pt x="3254" y="1375"/>
                  </a:cubicBezTo>
                  <a:cubicBezTo>
                    <a:pt x="3254" y="1304"/>
                    <a:pt x="3196" y="1246"/>
                    <a:pt x="3125" y="1246"/>
                  </a:cubicBezTo>
                  <a:close/>
                  <a:moveTo>
                    <a:pt x="2625" y="747"/>
                  </a:moveTo>
                  <a:cubicBezTo>
                    <a:pt x="2554" y="747"/>
                    <a:pt x="2497" y="804"/>
                    <a:pt x="2497" y="875"/>
                  </a:cubicBezTo>
                  <a:cubicBezTo>
                    <a:pt x="2497" y="946"/>
                    <a:pt x="2554" y="1003"/>
                    <a:pt x="2625" y="1003"/>
                  </a:cubicBezTo>
                  <a:cubicBezTo>
                    <a:pt x="2696" y="1003"/>
                    <a:pt x="2753" y="946"/>
                    <a:pt x="2753" y="875"/>
                  </a:cubicBezTo>
                  <a:cubicBezTo>
                    <a:pt x="2753" y="804"/>
                    <a:pt x="2696" y="747"/>
                    <a:pt x="2625" y="747"/>
                  </a:cubicBezTo>
                  <a:close/>
                  <a:moveTo>
                    <a:pt x="1125" y="1000"/>
                  </a:moveTo>
                  <a:cubicBezTo>
                    <a:pt x="375" y="1000"/>
                    <a:pt x="375" y="1000"/>
                    <a:pt x="375" y="1000"/>
                  </a:cubicBezTo>
                  <a:moveTo>
                    <a:pt x="750" y="1375"/>
                  </a:moveTo>
                  <a:cubicBezTo>
                    <a:pt x="750" y="625"/>
                    <a:pt x="750" y="625"/>
                    <a:pt x="750" y="625"/>
                  </a:cubicBezTo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Touchscreen" title="Icon of a closed hand with one finger touching a screen">
              <a:extLst>
                <a:ext uri="{FF2B5EF4-FFF2-40B4-BE49-F238E27FC236}">
                  <a16:creationId xmlns:a16="http://schemas.microsoft.com/office/drawing/2014/main" id="{B8BA1C80-C0D0-3342-9958-EE7224E8B82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586979" y="1476320"/>
              <a:ext cx="390103" cy="365760"/>
            </a:xfrm>
            <a:custGeom>
              <a:avLst/>
              <a:gdLst>
                <a:gd name="T0" fmla="*/ 1917 w 3772"/>
                <a:gd name="T1" fmla="*/ 1791 h 3535"/>
                <a:gd name="T2" fmla="*/ 1917 w 3772"/>
                <a:gd name="T3" fmla="*/ 1985 h 3535"/>
                <a:gd name="T4" fmla="*/ 1917 w 3772"/>
                <a:gd name="T5" fmla="*/ 1123 h 3535"/>
                <a:gd name="T6" fmla="*/ 1745 w 3772"/>
                <a:gd name="T7" fmla="*/ 951 h 3535"/>
                <a:gd name="T8" fmla="*/ 1573 w 3772"/>
                <a:gd name="T9" fmla="*/ 1123 h 3535"/>
                <a:gd name="T10" fmla="*/ 1573 w 3772"/>
                <a:gd name="T11" fmla="*/ 1135 h 3535"/>
                <a:gd name="T12" fmla="*/ 1573 w 3772"/>
                <a:gd name="T13" fmla="*/ 2527 h 3535"/>
                <a:gd name="T14" fmla="*/ 1469 w 3772"/>
                <a:gd name="T15" fmla="*/ 2569 h 3535"/>
                <a:gd name="T16" fmla="*/ 1282 w 3772"/>
                <a:gd name="T17" fmla="*/ 2383 h 3535"/>
                <a:gd name="T18" fmla="*/ 1023 w 3772"/>
                <a:gd name="T19" fmla="*/ 2383 h 3535"/>
                <a:gd name="T20" fmla="*/ 1023 w 3772"/>
                <a:gd name="T21" fmla="*/ 2641 h 3535"/>
                <a:gd name="T22" fmla="*/ 1659 w 3772"/>
                <a:gd name="T23" fmla="*/ 3277 h 3535"/>
                <a:gd name="T24" fmla="*/ 2262 w 3772"/>
                <a:gd name="T25" fmla="*/ 3535 h 3535"/>
                <a:gd name="T26" fmla="*/ 2951 w 3772"/>
                <a:gd name="T27" fmla="*/ 2846 h 3535"/>
                <a:gd name="T28" fmla="*/ 2951 w 3772"/>
                <a:gd name="T29" fmla="*/ 2184 h 3535"/>
                <a:gd name="T30" fmla="*/ 2820 w 3772"/>
                <a:gd name="T31" fmla="*/ 2017 h 3535"/>
                <a:gd name="T32" fmla="*/ 1917 w 3772"/>
                <a:gd name="T33" fmla="*/ 1791 h 3535"/>
                <a:gd name="T34" fmla="*/ 1917 w 3772"/>
                <a:gd name="T35" fmla="*/ 1123 h 3535"/>
                <a:gd name="T36" fmla="*/ 1917 w 3772"/>
                <a:gd name="T37" fmla="*/ 1602 h 3535"/>
                <a:gd name="T38" fmla="*/ 2254 w 3772"/>
                <a:gd name="T39" fmla="*/ 1123 h 3535"/>
                <a:gd name="T40" fmla="*/ 1744 w 3772"/>
                <a:gd name="T41" fmla="*/ 614 h 3535"/>
                <a:gd name="T42" fmla="*/ 1235 w 3772"/>
                <a:gd name="T43" fmla="*/ 1123 h 3535"/>
                <a:gd name="T44" fmla="*/ 1573 w 3772"/>
                <a:gd name="T45" fmla="*/ 1603 h 3535"/>
                <a:gd name="T46" fmla="*/ 2951 w 3772"/>
                <a:gd name="T47" fmla="*/ 2672 h 3535"/>
                <a:gd name="T48" fmla="*/ 3657 w 3772"/>
                <a:gd name="T49" fmla="*/ 2672 h 3535"/>
                <a:gd name="T50" fmla="*/ 3772 w 3772"/>
                <a:gd name="T51" fmla="*/ 2557 h 3535"/>
                <a:gd name="T52" fmla="*/ 3772 w 3772"/>
                <a:gd name="T53" fmla="*/ 115 h 3535"/>
                <a:gd name="T54" fmla="*/ 3657 w 3772"/>
                <a:gd name="T55" fmla="*/ 0 h 3535"/>
                <a:gd name="T56" fmla="*/ 115 w 3772"/>
                <a:gd name="T57" fmla="*/ 0 h 3535"/>
                <a:gd name="T58" fmla="*/ 0 w 3772"/>
                <a:gd name="T59" fmla="*/ 115 h 3535"/>
                <a:gd name="T60" fmla="*/ 0 w 3772"/>
                <a:gd name="T61" fmla="*/ 2557 h 3535"/>
                <a:gd name="T62" fmla="*/ 115 w 3772"/>
                <a:gd name="T63" fmla="*/ 2672 h 3535"/>
                <a:gd name="T64" fmla="*/ 1054 w 3772"/>
                <a:gd name="T65" fmla="*/ 2672 h 3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72" h="3535">
                  <a:moveTo>
                    <a:pt x="1917" y="1791"/>
                  </a:moveTo>
                  <a:cubicBezTo>
                    <a:pt x="1917" y="1985"/>
                    <a:pt x="1917" y="1985"/>
                    <a:pt x="1917" y="1985"/>
                  </a:cubicBezTo>
                  <a:moveTo>
                    <a:pt x="1917" y="1123"/>
                  </a:moveTo>
                  <a:cubicBezTo>
                    <a:pt x="1917" y="1028"/>
                    <a:pt x="1840" y="951"/>
                    <a:pt x="1745" y="951"/>
                  </a:cubicBezTo>
                  <a:cubicBezTo>
                    <a:pt x="1650" y="951"/>
                    <a:pt x="1573" y="1028"/>
                    <a:pt x="1573" y="1123"/>
                  </a:cubicBezTo>
                  <a:cubicBezTo>
                    <a:pt x="1573" y="1123"/>
                    <a:pt x="1573" y="1127"/>
                    <a:pt x="1573" y="1135"/>
                  </a:cubicBezTo>
                  <a:cubicBezTo>
                    <a:pt x="1573" y="1252"/>
                    <a:pt x="1573" y="2194"/>
                    <a:pt x="1573" y="2527"/>
                  </a:cubicBezTo>
                  <a:cubicBezTo>
                    <a:pt x="1573" y="2581"/>
                    <a:pt x="1507" y="2608"/>
                    <a:pt x="1469" y="2569"/>
                  </a:cubicBezTo>
                  <a:cubicBezTo>
                    <a:pt x="1282" y="2383"/>
                    <a:pt x="1282" y="2383"/>
                    <a:pt x="1282" y="2383"/>
                  </a:cubicBezTo>
                  <a:cubicBezTo>
                    <a:pt x="1210" y="2311"/>
                    <a:pt x="1095" y="2311"/>
                    <a:pt x="1023" y="2383"/>
                  </a:cubicBezTo>
                  <a:cubicBezTo>
                    <a:pt x="952" y="2454"/>
                    <a:pt x="952" y="2570"/>
                    <a:pt x="1023" y="2641"/>
                  </a:cubicBezTo>
                  <a:cubicBezTo>
                    <a:pt x="1659" y="3277"/>
                    <a:pt x="1659" y="3277"/>
                    <a:pt x="1659" y="3277"/>
                  </a:cubicBezTo>
                  <a:cubicBezTo>
                    <a:pt x="1813" y="3436"/>
                    <a:pt x="2026" y="3535"/>
                    <a:pt x="2262" y="3535"/>
                  </a:cubicBezTo>
                  <a:cubicBezTo>
                    <a:pt x="2643" y="3535"/>
                    <a:pt x="2951" y="3227"/>
                    <a:pt x="2951" y="2846"/>
                  </a:cubicBezTo>
                  <a:cubicBezTo>
                    <a:pt x="2951" y="2184"/>
                    <a:pt x="2951" y="2184"/>
                    <a:pt x="2951" y="2184"/>
                  </a:cubicBezTo>
                  <a:cubicBezTo>
                    <a:pt x="2951" y="2105"/>
                    <a:pt x="2897" y="2036"/>
                    <a:pt x="2820" y="2017"/>
                  </a:cubicBezTo>
                  <a:cubicBezTo>
                    <a:pt x="1917" y="1791"/>
                    <a:pt x="1917" y="1791"/>
                    <a:pt x="1917" y="1791"/>
                  </a:cubicBezTo>
                  <a:lnTo>
                    <a:pt x="1917" y="1123"/>
                  </a:lnTo>
                  <a:close/>
                  <a:moveTo>
                    <a:pt x="1917" y="1602"/>
                  </a:moveTo>
                  <a:cubicBezTo>
                    <a:pt x="2114" y="1532"/>
                    <a:pt x="2254" y="1344"/>
                    <a:pt x="2254" y="1123"/>
                  </a:cubicBezTo>
                  <a:cubicBezTo>
                    <a:pt x="2254" y="842"/>
                    <a:pt x="2026" y="614"/>
                    <a:pt x="1744" y="614"/>
                  </a:cubicBezTo>
                  <a:cubicBezTo>
                    <a:pt x="1463" y="614"/>
                    <a:pt x="1235" y="842"/>
                    <a:pt x="1235" y="1123"/>
                  </a:cubicBezTo>
                  <a:cubicBezTo>
                    <a:pt x="1235" y="1344"/>
                    <a:pt x="1376" y="1532"/>
                    <a:pt x="1573" y="1603"/>
                  </a:cubicBezTo>
                  <a:moveTo>
                    <a:pt x="2951" y="2672"/>
                  </a:moveTo>
                  <a:cubicBezTo>
                    <a:pt x="3657" y="2672"/>
                    <a:pt x="3657" y="2672"/>
                    <a:pt x="3657" y="2672"/>
                  </a:cubicBezTo>
                  <a:cubicBezTo>
                    <a:pt x="3720" y="2672"/>
                    <a:pt x="3772" y="2621"/>
                    <a:pt x="3772" y="2557"/>
                  </a:cubicBezTo>
                  <a:cubicBezTo>
                    <a:pt x="3772" y="115"/>
                    <a:pt x="3772" y="115"/>
                    <a:pt x="3772" y="115"/>
                  </a:cubicBezTo>
                  <a:cubicBezTo>
                    <a:pt x="3772" y="51"/>
                    <a:pt x="3720" y="0"/>
                    <a:pt x="3657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5"/>
                  </a:cubicBezTo>
                  <a:cubicBezTo>
                    <a:pt x="0" y="2557"/>
                    <a:pt x="0" y="2557"/>
                    <a:pt x="0" y="2557"/>
                  </a:cubicBezTo>
                  <a:cubicBezTo>
                    <a:pt x="0" y="2621"/>
                    <a:pt x="51" y="2672"/>
                    <a:pt x="115" y="2672"/>
                  </a:cubicBezTo>
                  <a:cubicBezTo>
                    <a:pt x="1054" y="2672"/>
                    <a:pt x="1054" y="2672"/>
                    <a:pt x="1054" y="2672"/>
                  </a:cubicBezTo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ShoppingCart_E7BF" title="Icon of a shopping cart">
              <a:extLst>
                <a:ext uri="{FF2B5EF4-FFF2-40B4-BE49-F238E27FC236}">
                  <a16:creationId xmlns:a16="http://schemas.microsoft.com/office/drawing/2014/main" id="{2E6C1DBD-3A62-3D4A-96DF-28BD9864C4A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16012" y="1476320"/>
              <a:ext cx="430127" cy="365760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AED406D-1555-FF4D-BE74-B43B90C03E94}"/>
              </a:ext>
            </a:extLst>
          </p:cNvPr>
          <p:cNvSpPr txBox="1"/>
          <p:nvPr/>
        </p:nvSpPr>
        <p:spPr>
          <a:xfrm>
            <a:off x="5356011" y="6352791"/>
            <a:ext cx="15823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Services and data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2BE6C9F-E70E-6846-80F2-C6697E375502}"/>
              </a:ext>
            </a:extLst>
          </p:cNvPr>
          <p:cNvGrpSpPr/>
          <p:nvPr/>
        </p:nvGrpSpPr>
        <p:grpSpPr>
          <a:xfrm>
            <a:off x="99583" y="3564486"/>
            <a:ext cx="1595479" cy="1424099"/>
            <a:chOff x="609839" y="3686873"/>
            <a:chExt cx="2137149" cy="206377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50A6928-D56F-1D4E-BFAE-6BF69694828F}"/>
                </a:ext>
              </a:extLst>
            </p:cNvPr>
            <p:cNvSpPr txBox="1"/>
            <p:nvPr/>
          </p:nvSpPr>
          <p:spPr>
            <a:xfrm flipH="1">
              <a:off x="609839" y="4689110"/>
              <a:ext cx="2137149" cy="106153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Developers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(use APIs)</a:t>
              </a:r>
            </a:p>
          </p:txBody>
        </p:sp>
        <p:sp>
          <p:nvSpPr>
            <p:cNvPr id="34" name="people_7" title="Icon of two people">
              <a:extLst>
                <a:ext uri="{FF2B5EF4-FFF2-40B4-BE49-F238E27FC236}">
                  <a16:creationId xmlns:a16="http://schemas.microsoft.com/office/drawing/2014/main" id="{3AA0AE67-8F7A-F145-B62B-CA747980B89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9001" y="3686873"/>
              <a:ext cx="898828" cy="981250"/>
            </a:xfrm>
            <a:custGeom>
              <a:avLst/>
              <a:gdLst>
                <a:gd name="T0" fmla="*/ 26 w 316"/>
                <a:gd name="T1" fmla="*/ 200 h 345"/>
                <a:gd name="T2" fmla="*/ 85 w 316"/>
                <a:gd name="T3" fmla="*/ 141 h 345"/>
                <a:gd name="T4" fmla="*/ 144 w 316"/>
                <a:gd name="T5" fmla="*/ 200 h 345"/>
                <a:gd name="T6" fmla="*/ 85 w 316"/>
                <a:gd name="T7" fmla="*/ 259 h 345"/>
                <a:gd name="T8" fmla="*/ 26 w 316"/>
                <a:gd name="T9" fmla="*/ 200 h 345"/>
                <a:gd name="T10" fmla="*/ 172 w 316"/>
                <a:gd name="T11" fmla="*/ 345 h 345"/>
                <a:gd name="T12" fmla="*/ 86 w 316"/>
                <a:gd name="T13" fmla="*/ 259 h 345"/>
                <a:gd name="T14" fmla="*/ 0 w 316"/>
                <a:gd name="T15" fmla="*/ 345 h 345"/>
                <a:gd name="T16" fmla="*/ 229 w 316"/>
                <a:gd name="T17" fmla="*/ 118 h 345"/>
                <a:gd name="T18" fmla="*/ 288 w 316"/>
                <a:gd name="T19" fmla="*/ 59 h 345"/>
                <a:gd name="T20" fmla="*/ 229 w 316"/>
                <a:gd name="T21" fmla="*/ 0 h 345"/>
                <a:gd name="T22" fmla="*/ 170 w 316"/>
                <a:gd name="T23" fmla="*/ 59 h 345"/>
                <a:gd name="T24" fmla="*/ 229 w 316"/>
                <a:gd name="T25" fmla="*/ 118 h 345"/>
                <a:gd name="T26" fmla="*/ 316 w 316"/>
                <a:gd name="T27" fmla="*/ 204 h 345"/>
                <a:gd name="T28" fmla="*/ 230 w 316"/>
                <a:gd name="T29" fmla="*/ 118 h 345"/>
                <a:gd name="T30" fmla="*/ 144 w 316"/>
                <a:gd name="T31" fmla="*/ 20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6" h="345">
                  <a:moveTo>
                    <a:pt x="26" y="200"/>
                  </a:moveTo>
                  <a:cubicBezTo>
                    <a:pt x="26" y="167"/>
                    <a:pt x="52" y="141"/>
                    <a:pt x="85" y="141"/>
                  </a:cubicBezTo>
                  <a:cubicBezTo>
                    <a:pt x="117" y="141"/>
                    <a:pt x="144" y="167"/>
                    <a:pt x="144" y="200"/>
                  </a:cubicBezTo>
                  <a:cubicBezTo>
                    <a:pt x="144" y="233"/>
                    <a:pt x="117" y="259"/>
                    <a:pt x="85" y="259"/>
                  </a:cubicBezTo>
                  <a:cubicBezTo>
                    <a:pt x="52" y="259"/>
                    <a:pt x="26" y="233"/>
                    <a:pt x="26" y="200"/>
                  </a:cubicBezTo>
                  <a:close/>
                  <a:moveTo>
                    <a:pt x="172" y="345"/>
                  </a:moveTo>
                  <a:cubicBezTo>
                    <a:pt x="172" y="298"/>
                    <a:pt x="133" y="259"/>
                    <a:pt x="86" y="259"/>
                  </a:cubicBezTo>
                  <a:cubicBezTo>
                    <a:pt x="38" y="259"/>
                    <a:pt x="0" y="298"/>
                    <a:pt x="0" y="345"/>
                  </a:cubicBezTo>
                  <a:moveTo>
                    <a:pt x="229" y="118"/>
                  </a:moveTo>
                  <a:cubicBezTo>
                    <a:pt x="261" y="118"/>
                    <a:pt x="288" y="92"/>
                    <a:pt x="288" y="59"/>
                  </a:cubicBezTo>
                  <a:cubicBezTo>
                    <a:pt x="288" y="26"/>
                    <a:pt x="261" y="0"/>
                    <a:pt x="229" y="0"/>
                  </a:cubicBezTo>
                  <a:cubicBezTo>
                    <a:pt x="196" y="0"/>
                    <a:pt x="170" y="26"/>
                    <a:pt x="170" y="59"/>
                  </a:cubicBezTo>
                  <a:cubicBezTo>
                    <a:pt x="170" y="92"/>
                    <a:pt x="196" y="118"/>
                    <a:pt x="229" y="118"/>
                  </a:cubicBezTo>
                  <a:close/>
                  <a:moveTo>
                    <a:pt x="316" y="204"/>
                  </a:moveTo>
                  <a:cubicBezTo>
                    <a:pt x="316" y="157"/>
                    <a:pt x="277" y="118"/>
                    <a:pt x="230" y="118"/>
                  </a:cubicBezTo>
                  <a:cubicBezTo>
                    <a:pt x="182" y="118"/>
                    <a:pt x="144" y="157"/>
                    <a:pt x="144" y="204"/>
                  </a:cubicBezTo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B0E720C-B053-534A-B985-3E58B3B160A6}"/>
              </a:ext>
            </a:extLst>
          </p:cNvPr>
          <p:cNvGrpSpPr/>
          <p:nvPr/>
        </p:nvGrpSpPr>
        <p:grpSpPr>
          <a:xfrm>
            <a:off x="197529" y="1331728"/>
            <a:ext cx="2256730" cy="2361197"/>
            <a:chOff x="241071" y="1331728"/>
            <a:chExt cx="2256730" cy="236119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AE385C-27EE-6048-8456-B61244449F84}"/>
                </a:ext>
              </a:extLst>
            </p:cNvPr>
            <p:cNvSpPr txBox="1"/>
            <p:nvPr/>
          </p:nvSpPr>
          <p:spPr>
            <a:xfrm flipH="1">
              <a:off x="255491" y="1331729"/>
              <a:ext cx="2242310" cy="1836913"/>
            </a:xfrm>
            <a:prstGeom prst="rect">
              <a:avLst/>
            </a:prstGeom>
            <a:solidFill>
              <a:srgbClr val="E6E6E6"/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DB473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Discover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DB473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Learn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DB473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Get access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DB473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DB473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SDKs and samples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DB473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Get help</a:t>
              </a:r>
            </a:p>
          </p:txBody>
        </p:sp>
        <p:sp>
          <p:nvSpPr>
            <p:cNvPr id="37" name="speech_2" title="Icon of a chat bubble">
              <a:extLst>
                <a:ext uri="{FF2B5EF4-FFF2-40B4-BE49-F238E27FC236}">
                  <a16:creationId xmlns:a16="http://schemas.microsoft.com/office/drawing/2014/main" id="{07769F1A-8626-844A-A913-B55D8FEA4A3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1071" y="1331728"/>
              <a:ext cx="2196475" cy="2361197"/>
            </a:xfrm>
            <a:custGeom>
              <a:avLst/>
              <a:gdLst>
                <a:gd name="T0" fmla="*/ 122 w 215"/>
                <a:gd name="T1" fmla="*/ 145 h 191"/>
                <a:gd name="T2" fmla="*/ 76 w 215"/>
                <a:gd name="T3" fmla="*/ 145 h 191"/>
                <a:gd name="T4" fmla="*/ 31 w 215"/>
                <a:gd name="T5" fmla="*/ 191 h 191"/>
                <a:gd name="T6" fmla="*/ 31 w 215"/>
                <a:gd name="T7" fmla="*/ 145 h 191"/>
                <a:gd name="T8" fmla="*/ 0 w 215"/>
                <a:gd name="T9" fmla="*/ 145 h 191"/>
                <a:gd name="T10" fmla="*/ 0 w 215"/>
                <a:gd name="T11" fmla="*/ 0 h 191"/>
                <a:gd name="T12" fmla="*/ 215 w 215"/>
                <a:gd name="T13" fmla="*/ 0 h 191"/>
                <a:gd name="T14" fmla="*/ 215 w 215"/>
                <a:gd name="T15" fmla="*/ 120 h 191"/>
                <a:gd name="T16" fmla="*/ 122 w 215"/>
                <a:gd name="T17" fmla="*/ 145 h 191"/>
                <a:gd name="T18" fmla="*/ 122 w 215"/>
                <a:gd name="T19" fmla="*/ 145 h 191"/>
                <a:gd name="T20" fmla="*/ 122 w 215"/>
                <a:gd name="T21" fmla="*/ 145 h 191"/>
                <a:gd name="T22" fmla="*/ 215 w 215"/>
                <a:gd name="T23" fmla="*/ 145 h 191"/>
                <a:gd name="T24" fmla="*/ 215 w 215"/>
                <a:gd name="T25" fmla="*/ 12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191">
                  <a:moveTo>
                    <a:pt x="122" y="145"/>
                  </a:moveTo>
                  <a:lnTo>
                    <a:pt x="76" y="145"/>
                  </a:lnTo>
                  <a:lnTo>
                    <a:pt x="31" y="191"/>
                  </a:lnTo>
                  <a:lnTo>
                    <a:pt x="31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215" y="0"/>
                  </a:lnTo>
                  <a:lnTo>
                    <a:pt x="215" y="120"/>
                  </a:lnTo>
                  <a:moveTo>
                    <a:pt x="122" y="145"/>
                  </a:moveTo>
                  <a:lnTo>
                    <a:pt x="122" y="145"/>
                  </a:lnTo>
                  <a:moveTo>
                    <a:pt x="122" y="145"/>
                  </a:moveTo>
                  <a:lnTo>
                    <a:pt x="215" y="145"/>
                  </a:lnTo>
                  <a:lnTo>
                    <a:pt x="215" y="120"/>
                  </a:lnTo>
                </a:path>
              </a:pathLst>
            </a:custGeom>
            <a:noFill/>
            <a:ln w="3175" cap="sq">
              <a:solidFill>
                <a:schemeClr val="accent3"/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4BCFDD8-F4CB-044A-8ECE-2C700FC9528A}"/>
              </a:ext>
            </a:extLst>
          </p:cNvPr>
          <p:cNvGrpSpPr/>
          <p:nvPr/>
        </p:nvGrpSpPr>
        <p:grpSpPr>
          <a:xfrm>
            <a:off x="10368047" y="3610311"/>
            <a:ext cx="1595479" cy="1424099"/>
            <a:chOff x="609839" y="3686873"/>
            <a:chExt cx="2137149" cy="206377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27A12AF-98A3-274E-A63F-46138DAC216C}"/>
                </a:ext>
              </a:extLst>
            </p:cNvPr>
            <p:cNvSpPr txBox="1"/>
            <p:nvPr/>
          </p:nvSpPr>
          <p:spPr>
            <a:xfrm flipH="1">
              <a:off x="609839" y="4689110"/>
              <a:ext cx="2137149" cy="106153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Publishers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(provide APIs)</a:t>
              </a:r>
            </a:p>
          </p:txBody>
        </p:sp>
        <p:sp>
          <p:nvSpPr>
            <p:cNvPr id="42" name="people_7" title="Icon of two people">
              <a:extLst>
                <a:ext uri="{FF2B5EF4-FFF2-40B4-BE49-F238E27FC236}">
                  <a16:creationId xmlns:a16="http://schemas.microsoft.com/office/drawing/2014/main" id="{F0BEDEAF-2605-1348-8F13-0E9D8C6BAB2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1229002" y="3686873"/>
              <a:ext cx="898828" cy="981250"/>
            </a:xfrm>
            <a:custGeom>
              <a:avLst/>
              <a:gdLst>
                <a:gd name="T0" fmla="*/ 26 w 316"/>
                <a:gd name="T1" fmla="*/ 200 h 345"/>
                <a:gd name="T2" fmla="*/ 85 w 316"/>
                <a:gd name="T3" fmla="*/ 141 h 345"/>
                <a:gd name="T4" fmla="*/ 144 w 316"/>
                <a:gd name="T5" fmla="*/ 200 h 345"/>
                <a:gd name="T6" fmla="*/ 85 w 316"/>
                <a:gd name="T7" fmla="*/ 259 h 345"/>
                <a:gd name="T8" fmla="*/ 26 w 316"/>
                <a:gd name="T9" fmla="*/ 200 h 345"/>
                <a:gd name="T10" fmla="*/ 172 w 316"/>
                <a:gd name="T11" fmla="*/ 345 h 345"/>
                <a:gd name="T12" fmla="*/ 86 w 316"/>
                <a:gd name="T13" fmla="*/ 259 h 345"/>
                <a:gd name="T14" fmla="*/ 0 w 316"/>
                <a:gd name="T15" fmla="*/ 345 h 345"/>
                <a:gd name="T16" fmla="*/ 229 w 316"/>
                <a:gd name="T17" fmla="*/ 118 h 345"/>
                <a:gd name="T18" fmla="*/ 288 w 316"/>
                <a:gd name="T19" fmla="*/ 59 h 345"/>
                <a:gd name="T20" fmla="*/ 229 w 316"/>
                <a:gd name="T21" fmla="*/ 0 h 345"/>
                <a:gd name="T22" fmla="*/ 170 w 316"/>
                <a:gd name="T23" fmla="*/ 59 h 345"/>
                <a:gd name="T24" fmla="*/ 229 w 316"/>
                <a:gd name="T25" fmla="*/ 118 h 345"/>
                <a:gd name="T26" fmla="*/ 316 w 316"/>
                <a:gd name="T27" fmla="*/ 204 h 345"/>
                <a:gd name="T28" fmla="*/ 230 w 316"/>
                <a:gd name="T29" fmla="*/ 118 h 345"/>
                <a:gd name="T30" fmla="*/ 144 w 316"/>
                <a:gd name="T31" fmla="*/ 20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6" h="345">
                  <a:moveTo>
                    <a:pt x="26" y="200"/>
                  </a:moveTo>
                  <a:cubicBezTo>
                    <a:pt x="26" y="167"/>
                    <a:pt x="52" y="141"/>
                    <a:pt x="85" y="141"/>
                  </a:cubicBezTo>
                  <a:cubicBezTo>
                    <a:pt x="117" y="141"/>
                    <a:pt x="144" y="167"/>
                    <a:pt x="144" y="200"/>
                  </a:cubicBezTo>
                  <a:cubicBezTo>
                    <a:pt x="144" y="233"/>
                    <a:pt x="117" y="259"/>
                    <a:pt x="85" y="259"/>
                  </a:cubicBezTo>
                  <a:cubicBezTo>
                    <a:pt x="52" y="259"/>
                    <a:pt x="26" y="233"/>
                    <a:pt x="26" y="200"/>
                  </a:cubicBezTo>
                  <a:close/>
                  <a:moveTo>
                    <a:pt x="172" y="345"/>
                  </a:moveTo>
                  <a:cubicBezTo>
                    <a:pt x="172" y="298"/>
                    <a:pt x="133" y="259"/>
                    <a:pt x="86" y="259"/>
                  </a:cubicBezTo>
                  <a:cubicBezTo>
                    <a:pt x="38" y="259"/>
                    <a:pt x="0" y="298"/>
                    <a:pt x="0" y="345"/>
                  </a:cubicBezTo>
                  <a:moveTo>
                    <a:pt x="229" y="118"/>
                  </a:moveTo>
                  <a:cubicBezTo>
                    <a:pt x="261" y="118"/>
                    <a:pt x="288" y="92"/>
                    <a:pt x="288" y="59"/>
                  </a:cubicBezTo>
                  <a:cubicBezTo>
                    <a:pt x="288" y="26"/>
                    <a:pt x="261" y="0"/>
                    <a:pt x="229" y="0"/>
                  </a:cubicBezTo>
                  <a:cubicBezTo>
                    <a:pt x="196" y="0"/>
                    <a:pt x="170" y="26"/>
                    <a:pt x="170" y="59"/>
                  </a:cubicBezTo>
                  <a:cubicBezTo>
                    <a:pt x="170" y="92"/>
                    <a:pt x="196" y="118"/>
                    <a:pt x="229" y="118"/>
                  </a:cubicBezTo>
                  <a:close/>
                  <a:moveTo>
                    <a:pt x="316" y="204"/>
                  </a:moveTo>
                  <a:cubicBezTo>
                    <a:pt x="316" y="157"/>
                    <a:pt x="277" y="118"/>
                    <a:pt x="230" y="118"/>
                  </a:cubicBezTo>
                  <a:cubicBezTo>
                    <a:pt x="182" y="118"/>
                    <a:pt x="144" y="157"/>
                    <a:pt x="144" y="204"/>
                  </a:cubicBezTo>
                </a:path>
              </a:pathLst>
            </a:custGeom>
            <a:no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AFC7863-B2A3-DE49-A93B-0928347534C5}"/>
              </a:ext>
            </a:extLst>
          </p:cNvPr>
          <p:cNvGrpSpPr/>
          <p:nvPr/>
        </p:nvGrpSpPr>
        <p:grpSpPr>
          <a:xfrm>
            <a:off x="9686653" y="1331729"/>
            <a:ext cx="2417229" cy="2361197"/>
            <a:chOff x="9599569" y="1331729"/>
            <a:chExt cx="2417229" cy="236119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F88277-75EB-7E4D-88DC-01E4593BF7A9}"/>
                </a:ext>
              </a:extLst>
            </p:cNvPr>
            <p:cNvSpPr txBox="1"/>
            <p:nvPr/>
          </p:nvSpPr>
          <p:spPr>
            <a:xfrm flipH="1">
              <a:off x="9599569" y="1331729"/>
              <a:ext cx="2417229" cy="2071336"/>
            </a:xfrm>
            <a:prstGeom prst="rect">
              <a:avLst/>
            </a:prstGeom>
            <a:noFill/>
          </p:spPr>
          <p:txBody>
            <a:bodyPr wrap="square" lIns="274320" tIns="146304" rIns="182880" bIns="146304" numCol="1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Abstract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Secure and protect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Manage lifecycle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Monitor and measure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Onboard developers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Monetize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speech_2" title="Icon of a chat bubble">
              <a:extLst>
                <a:ext uri="{FF2B5EF4-FFF2-40B4-BE49-F238E27FC236}">
                  <a16:creationId xmlns:a16="http://schemas.microsoft.com/office/drawing/2014/main" id="{D7856260-B387-5F46-BC6B-AF0B564E5D1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9705815" y="1331729"/>
              <a:ext cx="2192459" cy="2361197"/>
            </a:xfrm>
            <a:custGeom>
              <a:avLst/>
              <a:gdLst>
                <a:gd name="T0" fmla="*/ 122 w 215"/>
                <a:gd name="T1" fmla="*/ 145 h 191"/>
                <a:gd name="T2" fmla="*/ 76 w 215"/>
                <a:gd name="T3" fmla="*/ 145 h 191"/>
                <a:gd name="T4" fmla="*/ 31 w 215"/>
                <a:gd name="T5" fmla="*/ 191 h 191"/>
                <a:gd name="T6" fmla="*/ 31 w 215"/>
                <a:gd name="T7" fmla="*/ 145 h 191"/>
                <a:gd name="T8" fmla="*/ 0 w 215"/>
                <a:gd name="T9" fmla="*/ 145 h 191"/>
                <a:gd name="T10" fmla="*/ 0 w 215"/>
                <a:gd name="T11" fmla="*/ 0 h 191"/>
                <a:gd name="T12" fmla="*/ 215 w 215"/>
                <a:gd name="T13" fmla="*/ 0 h 191"/>
                <a:gd name="T14" fmla="*/ 215 w 215"/>
                <a:gd name="T15" fmla="*/ 120 h 191"/>
                <a:gd name="T16" fmla="*/ 122 w 215"/>
                <a:gd name="T17" fmla="*/ 145 h 191"/>
                <a:gd name="T18" fmla="*/ 122 w 215"/>
                <a:gd name="T19" fmla="*/ 145 h 191"/>
                <a:gd name="T20" fmla="*/ 122 w 215"/>
                <a:gd name="T21" fmla="*/ 145 h 191"/>
                <a:gd name="T22" fmla="*/ 215 w 215"/>
                <a:gd name="T23" fmla="*/ 145 h 191"/>
                <a:gd name="T24" fmla="*/ 215 w 215"/>
                <a:gd name="T25" fmla="*/ 12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191">
                  <a:moveTo>
                    <a:pt x="122" y="145"/>
                  </a:moveTo>
                  <a:lnTo>
                    <a:pt x="76" y="145"/>
                  </a:lnTo>
                  <a:lnTo>
                    <a:pt x="31" y="191"/>
                  </a:lnTo>
                  <a:lnTo>
                    <a:pt x="31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215" y="0"/>
                  </a:lnTo>
                  <a:lnTo>
                    <a:pt x="215" y="120"/>
                  </a:lnTo>
                  <a:moveTo>
                    <a:pt x="122" y="145"/>
                  </a:moveTo>
                  <a:lnTo>
                    <a:pt x="122" y="145"/>
                  </a:lnTo>
                  <a:moveTo>
                    <a:pt x="122" y="145"/>
                  </a:moveTo>
                  <a:lnTo>
                    <a:pt x="215" y="145"/>
                  </a:lnTo>
                  <a:lnTo>
                    <a:pt x="215" y="120"/>
                  </a:lnTo>
                </a:path>
              </a:pathLst>
            </a:custGeom>
            <a:noFill/>
            <a:ln w="3175" cap="sq">
              <a:solidFill>
                <a:schemeClr val="accent1"/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0" name="Down Arrow 69">
            <a:extLst>
              <a:ext uri="{FF2B5EF4-FFF2-40B4-BE49-F238E27FC236}">
                <a16:creationId xmlns:a16="http://schemas.microsoft.com/office/drawing/2014/main" id="{8B430695-5C3A-E94F-91F7-87479A04BBEC}"/>
              </a:ext>
            </a:extLst>
          </p:cNvPr>
          <p:cNvSpPr/>
          <p:nvPr/>
        </p:nvSpPr>
        <p:spPr bwMode="auto">
          <a:xfrm rot="5400000">
            <a:off x="10072813" y="3887261"/>
            <a:ext cx="346056" cy="243544"/>
          </a:xfrm>
          <a:prstGeom prst="downArrow">
            <a:avLst/>
          </a:prstGeom>
          <a:solidFill>
            <a:srgbClr val="4885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Down Arrow 70">
            <a:extLst>
              <a:ext uri="{FF2B5EF4-FFF2-40B4-BE49-F238E27FC236}">
                <a16:creationId xmlns:a16="http://schemas.microsoft.com/office/drawing/2014/main" id="{518D00E5-4808-9941-8E67-D5A08368A21A}"/>
              </a:ext>
            </a:extLst>
          </p:cNvPr>
          <p:cNvSpPr/>
          <p:nvPr/>
        </p:nvSpPr>
        <p:spPr bwMode="auto">
          <a:xfrm rot="16200000">
            <a:off x="1590532" y="3890456"/>
            <a:ext cx="346056" cy="243544"/>
          </a:xfrm>
          <a:prstGeom prst="downArrow">
            <a:avLst/>
          </a:prstGeom>
          <a:solidFill>
            <a:srgbClr val="DB47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Down Arrow 71">
            <a:extLst>
              <a:ext uri="{FF2B5EF4-FFF2-40B4-BE49-F238E27FC236}">
                <a16:creationId xmlns:a16="http://schemas.microsoft.com/office/drawing/2014/main" id="{EBE2F24E-2BA7-3340-84A7-596A9BD86F76}"/>
              </a:ext>
            </a:extLst>
          </p:cNvPr>
          <p:cNvSpPr/>
          <p:nvPr/>
        </p:nvSpPr>
        <p:spPr bwMode="auto">
          <a:xfrm>
            <a:off x="5872136" y="2335047"/>
            <a:ext cx="346056" cy="243544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Down Arrow 72">
            <a:extLst>
              <a:ext uri="{FF2B5EF4-FFF2-40B4-BE49-F238E27FC236}">
                <a16:creationId xmlns:a16="http://schemas.microsoft.com/office/drawing/2014/main" id="{BABE10EF-9012-6841-B273-370C561312AE}"/>
              </a:ext>
            </a:extLst>
          </p:cNvPr>
          <p:cNvSpPr/>
          <p:nvPr/>
        </p:nvSpPr>
        <p:spPr bwMode="auto">
          <a:xfrm>
            <a:off x="5912409" y="5342463"/>
            <a:ext cx="346056" cy="243544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A199A64-9282-9E47-8443-45B22723BCE0}"/>
              </a:ext>
            </a:extLst>
          </p:cNvPr>
          <p:cNvGrpSpPr/>
          <p:nvPr/>
        </p:nvGrpSpPr>
        <p:grpSpPr>
          <a:xfrm>
            <a:off x="2696406" y="2578591"/>
            <a:ext cx="6804631" cy="2462447"/>
            <a:chOff x="2063610" y="2424140"/>
            <a:chExt cx="8230316" cy="297837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F8BBB7A-E220-A84C-9FA7-F34BEEFCD1C3}"/>
                </a:ext>
              </a:extLst>
            </p:cNvPr>
            <p:cNvGrpSpPr/>
            <p:nvPr/>
          </p:nvGrpSpPr>
          <p:grpSpPr>
            <a:xfrm>
              <a:off x="2063610" y="2424140"/>
              <a:ext cx="8230316" cy="2978370"/>
              <a:chOff x="1886186" y="2539750"/>
              <a:chExt cx="8230316" cy="2978370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279F7A0-4DEE-8244-B194-AA81F2CA3F83}"/>
                  </a:ext>
                </a:extLst>
              </p:cNvPr>
              <p:cNvSpPr/>
              <p:nvPr/>
            </p:nvSpPr>
            <p:spPr bwMode="auto">
              <a:xfrm>
                <a:off x="1886186" y="2908092"/>
                <a:ext cx="8226805" cy="26100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072C71E0-D78C-4B43-9356-61D053676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33987" y="2539750"/>
                <a:ext cx="582515" cy="582515"/>
              </a:xfrm>
              <a:prstGeom prst="rect">
                <a:avLst/>
              </a:prstGeom>
            </p:spPr>
          </p:pic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2F92670-C463-2C44-9ED9-0BFD622732AB}"/>
                </a:ext>
              </a:extLst>
            </p:cNvPr>
            <p:cNvSpPr/>
            <p:nvPr/>
          </p:nvSpPr>
          <p:spPr bwMode="auto">
            <a:xfrm>
              <a:off x="2312848" y="3038086"/>
              <a:ext cx="2479040" cy="2092960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5475CF2-BBC2-1142-8729-7D3AD2DA3B68}"/>
                </a:ext>
              </a:extLst>
            </p:cNvPr>
            <p:cNvSpPr/>
            <p:nvPr/>
          </p:nvSpPr>
          <p:spPr bwMode="auto">
            <a:xfrm>
              <a:off x="4944288" y="3038086"/>
              <a:ext cx="2479040" cy="2092960"/>
            </a:xfrm>
            <a:prstGeom prst="rect">
              <a:avLst/>
            </a:prstGeom>
            <a:solidFill>
              <a:srgbClr val="00B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EF199EC-EB1E-F145-BAAE-F170C56D2E18}"/>
                </a:ext>
              </a:extLst>
            </p:cNvPr>
            <p:cNvSpPr/>
            <p:nvPr/>
          </p:nvSpPr>
          <p:spPr bwMode="auto">
            <a:xfrm>
              <a:off x="7575728" y="3038086"/>
              <a:ext cx="2479040" cy="2092960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32143F2-C3C7-0541-8B80-A95FAA665D3E}"/>
                </a:ext>
              </a:extLst>
            </p:cNvPr>
            <p:cNvSpPr txBox="1"/>
            <p:nvPr/>
          </p:nvSpPr>
          <p:spPr>
            <a:xfrm>
              <a:off x="2590306" y="3270522"/>
              <a:ext cx="1959023" cy="759412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Consume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7BD16B0-AB2F-CC4C-B92C-8BA22489375A}"/>
                </a:ext>
              </a:extLst>
            </p:cNvPr>
            <p:cNvSpPr txBox="1"/>
            <p:nvPr/>
          </p:nvSpPr>
          <p:spPr>
            <a:xfrm>
              <a:off x="8015894" y="3264263"/>
              <a:ext cx="1586695" cy="75941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Publish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235C9CF-7DD0-6B44-9610-B2FF5711FCD4}"/>
                </a:ext>
              </a:extLst>
            </p:cNvPr>
            <p:cNvSpPr txBox="1"/>
            <p:nvPr/>
          </p:nvSpPr>
          <p:spPr>
            <a:xfrm>
              <a:off x="5390201" y="3263799"/>
              <a:ext cx="1750557" cy="759412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Mediate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DA25C0E-31CF-5947-B61A-ADC9131BE930}"/>
                </a:ext>
              </a:extLst>
            </p:cNvPr>
            <p:cNvSpPr txBox="1"/>
            <p:nvPr/>
          </p:nvSpPr>
          <p:spPr>
            <a:xfrm flipH="1">
              <a:off x="8053248" y="4129139"/>
              <a:ext cx="1615440" cy="59189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Azure portal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C0F1778-732C-024B-9DBE-55A574D94FE9}"/>
                </a:ext>
              </a:extLst>
            </p:cNvPr>
            <p:cNvSpPr txBox="1"/>
            <p:nvPr/>
          </p:nvSpPr>
          <p:spPr>
            <a:xfrm flipH="1">
              <a:off x="5585551" y="4129139"/>
              <a:ext cx="1322046" cy="59189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Gateway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FA9F361-C656-A84B-AF73-AF4BEDDA694B}"/>
                </a:ext>
              </a:extLst>
            </p:cNvPr>
            <p:cNvSpPr txBox="1"/>
            <p:nvPr/>
          </p:nvSpPr>
          <p:spPr>
            <a:xfrm flipH="1">
              <a:off x="2551609" y="4129139"/>
              <a:ext cx="2001519" cy="59189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Developer portal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C9EE833-F80E-134D-A6BB-35D838E9B5EB}"/>
              </a:ext>
            </a:extLst>
          </p:cNvPr>
          <p:cNvSpPr txBox="1"/>
          <p:nvPr/>
        </p:nvSpPr>
        <p:spPr>
          <a:xfrm>
            <a:off x="5004947" y="1208619"/>
            <a:ext cx="209352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Connected experiences</a:t>
            </a:r>
          </a:p>
        </p:txBody>
      </p:sp>
    </p:spTree>
    <p:extLst>
      <p:ext uri="{BB962C8B-B14F-4D97-AF65-F5344CB8AC3E}">
        <p14:creationId xmlns:p14="http://schemas.microsoft.com/office/powerpoint/2010/main" val="112334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E76A-1D0D-E14B-BEA8-22901AA5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just scratched the surface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36459-7522-4049-82AC-F2D5CE864C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501232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spcBef>
                <a:spcPts val="650"/>
              </a:spcBef>
            </a:pPr>
            <a:r>
              <a:rPr lang="en-US" sz="2400" dirty="0"/>
              <a:t>40 policies - security, transformations, traffic management, extensibility</a:t>
            </a:r>
          </a:p>
          <a:p>
            <a:pPr>
              <a:spcBef>
                <a:spcPts val="650"/>
              </a:spcBef>
            </a:pPr>
            <a:r>
              <a:rPr lang="en-US" sz="2400" dirty="0"/>
              <a:t>API publishing with products, users and groups</a:t>
            </a:r>
          </a:p>
          <a:p>
            <a:pPr>
              <a:spcBef>
                <a:spcPts val="650"/>
              </a:spcBef>
            </a:pPr>
            <a:r>
              <a:rPr lang="en-US" sz="2400" dirty="0"/>
              <a:t>VNET support for external and internal use cases</a:t>
            </a:r>
          </a:p>
          <a:p>
            <a:pPr>
              <a:spcBef>
                <a:spcPts val="650"/>
              </a:spcBef>
            </a:pPr>
            <a:r>
              <a:rPr lang="en-US" sz="2400" dirty="0"/>
              <a:t>Multi-region deployment topologies for high-availability and performance</a:t>
            </a:r>
          </a:p>
          <a:p>
            <a:pPr>
              <a:spcBef>
                <a:spcPts val="650"/>
              </a:spcBef>
            </a:pPr>
            <a:r>
              <a:rPr lang="en-US" sz="2400" dirty="0"/>
              <a:t>Azure Monitor metrics, logs and alerts</a:t>
            </a:r>
          </a:p>
          <a:p>
            <a:pPr>
              <a:spcBef>
                <a:spcPts val="650"/>
              </a:spcBef>
            </a:pPr>
            <a:r>
              <a:rPr lang="en-US" sz="2400" dirty="0"/>
              <a:t>Analytics and Power BI template</a:t>
            </a:r>
          </a:p>
          <a:p>
            <a:pPr>
              <a:spcBef>
                <a:spcPts val="650"/>
              </a:spcBef>
            </a:pPr>
            <a:r>
              <a:rPr lang="en-US" sz="2400" dirty="0"/>
              <a:t>Azure AD and Azure AD B2C integration</a:t>
            </a:r>
          </a:p>
          <a:p>
            <a:pPr>
              <a:spcBef>
                <a:spcPts val="650"/>
              </a:spcBef>
            </a:pPr>
            <a:r>
              <a:rPr lang="en-US" sz="2400" dirty="0"/>
              <a:t>Developer portal customization</a:t>
            </a:r>
          </a:p>
          <a:p>
            <a:pPr>
              <a:spcBef>
                <a:spcPts val="650"/>
              </a:spcBef>
            </a:pPr>
            <a:r>
              <a:rPr lang="en-US" sz="2400" dirty="0">
                <a:solidFill>
                  <a:srgbClr val="000000"/>
                </a:solidFill>
              </a:rPr>
              <a:t>SOAP and SOAP2REST</a:t>
            </a:r>
            <a:endParaRPr lang="en-US" sz="2400" dirty="0"/>
          </a:p>
          <a:p>
            <a:pPr>
              <a:spcBef>
                <a:spcPts val="650"/>
              </a:spcBef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9196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8BD18A-34D8-B040-A58F-EBF1041B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NEW</a:t>
            </a:r>
            <a:r>
              <a:rPr lang="en-US"/>
              <a:t> API Management tier – “Consumption”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AD14F6-58B2-A640-B65D-E0B52DE23C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776692"/>
          </a:xfrm>
        </p:spPr>
        <p:txBody>
          <a:bodyPr/>
          <a:lstStyle/>
          <a:p>
            <a:r>
              <a:rPr lang="en-US" sz="3200" dirty="0"/>
              <a:t>API management layer for microservice-based architectures</a:t>
            </a:r>
          </a:p>
          <a:p>
            <a:r>
              <a:rPr lang="en-US" sz="3200" dirty="0"/>
              <a:t>Serverless properties</a:t>
            </a:r>
          </a:p>
          <a:p>
            <a:pPr lvl="1"/>
            <a:r>
              <a:rPr lang="en-US" sz="2400" dirty="0"/>
              <a:t>Instant provisioning</a:t>
            </a:r>
          </a:p>
          <a:p>
            <a:pPr lvl="1"/>
            <a:r>
              <a:rPr lang="en-US" sz="2400" dirty="0"/>
              <a:t>Automated scaling - out and back to zero</a:t>
            </a:r>
          </a:p>
          <a:p>
            <a:pPr lvl="1"/>
            <a:r>
              <a:rPr lang="en-US" sz="2400" dirty="0"/>
              <a:t>Built-in high availability</a:t>
            </a:r>
          </a:p>
          <a:p>
            <a:pPr lvl="1"/>
            <a:r>
              <a:rPr lang="en-US" sz="2400" dirty="0"/>
              <a:t>Per action pricing</a:t>
            </a:r>
          </a:p>
          <a:p>
            <a:r>
              <a:rPr lang="en-US" sz="3200" dirty="0"/>
              <a:t>Curated feature set, e.g.</a:t>
            </a:r>
          </a:p>
          <a:p>
            <a:pPr lvl="1"/>
            <a:r>
              <a:rPr lang="en-US" sz="2400" dirty="0"/>
              <a:t>No developer portal</a:t>
            </a:r>
          </a:p>
          <a:p>
            <a:pPr lvl="1"/>
            <a:r>
              <a:rPr lang="en-US" sz="2400" dirty="0"/>
              <a:t>Bring your own response cache</a:t>
            </a:r>
          </a:p>
          <a:p>
            <a:pPr lvl="1"/>
            <a:r>
              <a:rPr lang="en-US" sz="2400" dirty="0"/>
              <a:t>Usage limits</a:t>
            </a:r>
          </a:p>
        </p:txBody>
      </p:sp>
    </p:spTree>
    <p:extLst>
      <p:ext uri="{BB962C8B-B14F-4D97-AF65-F5344CB8AC3E}">
        <p14:creationId xmlns:p14="http://schemas.microsoft.com/office/powerpoint/2010/main" val="213114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Stay in touch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A58D231-870C-42EC-A9A1-C338EE03E5D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7308" y="1400302"/>
          <a:ext cx="10381673" cy="429768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818910">
                  <a:extLst>
                    <a:ext uri="{9D8B030D-6E8A-4147-A177-3AD203B41FA5}">
                      <a16:colId xmlns:a16="http://schemas.microsoft.com/office/drawing/2014/main" val="129611215"/>
                    </a:ext>
                  </a:extLst>
                </a:gridCol>
                <a:gridCol w="4562763">
                  <a:extLst>
                    <a:ext uri="{9D8B030D-6E8A-4147-A177-3AD203B41FA5}">
                      <a16:colId xmlns:a16="http://schemas.microsoft.com/office/drawing/2014/main" val="3879430896"/>
                    </a:ext>
                  </a:extLst>
                </a:gridCol>
              </a:tblGrid>
              <a:tr h="153251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Questions and discussions</a:t>
                      </a:r>
                      <a:endParaRPr lang="en-US" sz="2400" b="1">
                        <a:solidFill>
                          <a:schemeClr val="bg1"/>
                        </a:solidFill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http://aka.ms/apim</a:t>
                      </a:r>
                      <a:r>
                        <a:rPr lang="en-US" sz="2000" b="1">
                          <a:solidFill>
                            <a:schemeClr val="accent3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so</a:t>
                      </a:r>
                      <a:endParaRPr lang="en-US" sz="1800" b="1">
                        <a:solidFill>
                          <a:schemeClr val="accent3"/>
                        </a:solidFill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742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b="1">
                        <a:solidFill>
                          <a:schemeClr val="bg1"/>
                        </a:solidFill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b="1">
                        <a:solidFill>
                          <a:schemeClr val="bg1"/>
                        </a:solidFill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128253"/>
                  </a:ext>
                </a:extLst>
              </a:tr>
              <a:tr h="153251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Service updates, among other things</a:t>
                      </a:r>
                      <a:endParaRPr lang="en-US" sz="2400" b="1">
                        <a:solidFill>
                          <a:schemeClr val="bg1"/>
                        </a:solidFill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http://aka.ms/apim</a:t>
                      </a:r>
                      <a:r>
                        <a:rPr lang="en-US" sz="2000" b="1">
                          <a:solidFill>
                            <a:schemeClr val="accent3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blog</a:t>
                      </a:r>
                      <a:endParaRPr lang="en-US" sz="2000" b="1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166956"/>
                  </a:ext>
                </a:extLst>
              </a:tr>
              <a:tr h="132818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b="1">
                        <a:solidFill>
                          <a:schemeClr val="bg1"/>
                        </a:solidFill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252919"/>
                  </a:ext>
                </a:extLst>
              </a:tr>
              <a:tr h="153251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GitHub repo with sample policies</a:t>
                      </a:r>
                      <a:endParaRPr lang="en-US" sz="2400" b="1">
                        <a:solidFill>
                          <a:schemeClr val="bg1"/>
                        </a:solidFill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http://aka.ms/apim</a:t>
                      </a:r>
                      <a:r>
                        <a:rPr lang="en-US" sz="2000" b="1">
                          <a:solidFill>
                            <a:schemeClr val="accent3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policyexamples</a:t>
                      </a:r>
                      <a:endParaRPr lang="en-US" sz="1800" b="1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036334"/>
                  </a:ext>
                </a:extLst>
              </a:tr>
              <a:tr h="122601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b="1">
                        <a:solidFill>
                          <a:schemeClr val="bg1"/>
                        </a:solidFill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918619"/>
                  </a:ext>
                </a:extLst>
              </a:tr>
              <a:tr h="153251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Tutorial, documentation, and references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http://aka.ms/</a:t>
                      </a:r>
                      <a:r>
                        <a:rPr lang="en-US" sz="200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</a:t>
                      </a:r>
                      <a:r>
                        <a:rPr lang="en-US" sz="2000" b="1">
                          <a:solidFill>
                            <a:schemeClr val="accent3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docs</a:t>
                      </a:r>
                      <a:endParaRPr lang="en-US" sz="2000" b="1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222186"/>
                  </a:ext>
                </a:extLst>
              </a:tr>
              <a:tr h="132818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516186"/>
                  </a:ext>
                </a:extLst>
              </a:tr>
              <a:tr h="153251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Feedback and feature requests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http://aka.ms/apim</a:t>
                      </a:r>
                      <a:r>
                        <a:rPr lang="en-US" sz="2000" b="1">
                          <a:solidFill>
                            <a:schemeClr val="accent3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wish</a:t>
                      </a:r>
                      <a:endParaRPr lang="en-US" sz="1800" b="1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763148"/>
                  </a:ext>
                </a:extLst>
              </a:tr>
              <a:tr h="122601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576971"/>
                  </a:ext>
                </a:extLst>
              </a:tr>
              <a:tr h="153251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Roadmap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http://aka.ms/apim</a:t>
                      </a:r>
                      <a:r>
                        <a:rPr lang="en-US" sz="2000" b="1">
                          <a:solidFill>
                            <a:schemeClr val="accent3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roadmap</a:t>
                      </a:r>
                      <a:endParaRPr lang="en-US" sz="1800" b="1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89572"/>
                  </a:ext>
                </a:extLst>
              </a:tr>
              <a:tr h="122601"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373636"/>
                  </a:ext>
                </a:extLst>
              </a:tr>
              <a:tr h="153251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Customer stories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http://aka.ms/apim</a:t>
                      </a:r>
                      <a:r>
                        <a:rPr lang="en-US" sz="2000" b="1">
                          <a:solidFill>
                            <a:schemeClr val="accent3"/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customers</a:t>
                      </a:r>
                      <a:endParaRPr lang="en-US" sz="1800" b="1">
                        <a:solidFill>
                          <a:schemeClr val="accent3"/>
                        </a:solidFill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238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388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917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D67BA-F131-9740-BFEF-0C69C137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6C717-7455-7648-9292-479DB79E7F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66615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:a16="http://schemas.microsoft.com/office/drawing/2014/main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749733" y="2809881"/>
            <a:ext cx="10535583" cy="1475619"/>
          </a:xfrm>
          <a:prstGeom prst="rect">
            <a:avLst/>
          </a:prstGeom>
          <a:solidFill>
            <a:srgbClr val="C9CDD1"/>
          </a:solidFill>
          <a:ln>
            <a:solidFill>
              <a:srgbClr val="1E2C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064545" y="2911479"/>
            <a:ext cx="1641731" cy="430887"/>
          </a:xfrm>
          <a:prstGeom prst="rect">
            <a:avLst/>
          </a:prstGeom>
          <a:noFill/>
          <a:ln w="12700">
            <a:noFill/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sz="2800">
                <a:solidFill>
                  <a:srgbClr val="1E2C3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API Store</a:t>
            </a:r>
          </a:p>
        </p:txBody>
      </p:sp>
      <p:sp>
        <p:nvSpPr>
          <p:cNvPr id="51" name="Cross 50"/>
          <p:cNvSpPr/>
          <p:nvPr/>
        </p:nvSpPr>
        <p:spPr>
          <a:xfrm>
            <a:off x="2675035" y="3430098"/>
            <a:ext cx="630936" cy="621792"/>
          </a:xfrm>
          <a:prstGeom prst="plus">
            <a:avLst>
              <a:gd name="adj" fmla="val 32965"/>
            </a:avLst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2" name="Isosceles Triangle 51"/>
          <p:cNvSpPr/>
          <p:nvPr/>
        </p:nvSpPr>
        <p:spPr>
          <a:xfrm>
            <a:off x="4132529" y="3432382"/>
            <a:ext cx="630936" cy="621792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5590023" y="3430098"/>
            <a:ext cx="630936" cy="6217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4" name="5-Point Star 53"/>
          <p:cNvSpPr/>
          <p:nvPr/>
        </p:nvSpPr>
        <p:spPr>
          <a:xfrm>
            <a:off x="1217541" y="3430098"/>
            <a:ext cx="630936" cy="621792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5" name="Pentagon 54"/>
          <p:cNvSpPr/>
          <p:nvPr/>
        </p:nvSpPr>
        <p:spPr>
          <a:xfrm>
            <a:off x="7047517" y="3430098"/>
            <a:ext cx="630936" cy="621792"/>
          </a:xfrm>
          <a:prstGeom prst="homePlat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6" name="Teardrop 55"/>
          <p:cNvSpPr/>
          <p:nvPr/>
        </p:nvSpPr>
        <p:spPr>
          <a:xfrm>
            <a:off x="9962504" y="3430098"/>
            <a:ext cx="630936" cy="621792"/>
          </a:xfrm>
          <a:prstGeom prst="teardrop">
            <a:avLst/>
          </a:prstGeom>
          <a:solidFill>
            <a:srgbClr val="F68CCB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Double Wave 56"/>
          <p:cNvSpPr/>
          <p:nvPr/>
        </p:nvSpPr>
        <p:spPr>
          <a:xfrm>
            <a:off x="8505011" y="3430098"/>
            <a:ext cx="630936" cy="621792"/>
          </a:xfrm>
          <a:prstGeom prst="doubleWave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B82275-3274-41F7-960C-DFD37C035CA4}"/>
              </a:ext>
            </a:extLst>
          </p:cNvPr>
          <p:cNvSpPr txBox="1"/>
          <p:nvPr/>
        </p:nvSpPr>
        <p:spPr>
          <a:xfrm>
            <a:off x="2801145" y="1213759"/>
            <a:ext cx="182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4E71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Product 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0675E6-E80F-4FB8-942C-D2C8F98610EA}"/>
              </a:ext>
            </a:extLst>
          </p:cNvPr>
          <p:cNvSpPr/>
          <p:nvPr/>
        </p:nvSpPr>
        <p:spPr>
          <a:xfrm>
            <a:off x="2801145" y="1608704"/>
            <a:ext cx="1828133" cy="1096052"/>
          </a:xfrm>
          <a:prstGeom prst="rect">
            <a:avLst/>
          </a:prstGeom>
          <a:solidFill>
            <a:srgbClr val="82BC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1" name="5-Point Star 63">
            <a:extLst>
              <a:ext uri="{FF2B5EF4-FFF2-40B4-BE49-F238E27FC236}">
                <a16:creationId xmlns:a16="http://schemas.microsoft.com/office/drawing/2014/main" id="{74B01B73-71BA-4E6E-A218-15ED8FB034BA}"/>
              </a:ext>
            </a:extLst>
          </p:cNvPr>
          <p:cNvSpPr/>
          <p:nvPr/>
        </p:nvSpPr>
        <p:spPr>
          <a:xfrm>
            <a:off x="3126797" y="1710604"/>
            <a:ext cx="447555" cy="436959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70B9E3-4711-4400-9462-1AC36CCC6C69}"/>
              </a:ext>
            </a:extLst>
          </p:cNvPr>
          <p:cNvSpPr txBox="1"/>
          <p:nvPr/>
        </p:nvSpPr>
        <p:spPr>
          <a:xfrm>
            <a:off x="749733" y="1213759"/>
            <a:ext cx="1828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005D8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Product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FDC75B-15EC-4E49-912E-8B856B3A3530}"/>
              </a:ext>
            </a:extLst>
          </p:cNvPr>
          <p:cNvSpPr/>
          <p:nvPr/>
        </p:nvSpPr>
        <p:spPr>
          <a:xfrm>
            <a:off x="749733" y="1611033"/>
            <a:ext cx="1828133" cy="1096052"/>
          </a:xfrm>
          <a:prstGeom prst="rect">
            <a:avLst/>
          </a:prstGeom>
          <a:solidFill>
            <a:srgbClr val="009BD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4" name="Cross 43">
            <a:extLst>
              <a:ext uri="{FF2B5EF4-FFF2-40B4-BE49-F238E27FC236}">
                <a16:creationId xmlns:a16="http://schemas.microsoft.com/office/drawing/2014/main" id="{852A8572-206F-4255-AD14-3B3CBAC7B77C}"/>
              </a:ext>
            </a:extLst>
          </p:cNvPr>
          <p:cNvSpPr/>
          <p:nvPr/>
        </p:nvSpPr>
        <p:spPr>
          <a:xfrm>
            <a:off x="1757837" y="1729707"/>
            <a:ext cx="365760" cy="365760"/>
          </a:xfrm>
          <a:prstGeom prst="plus">
            <a:avLst>
              <a:gd name="adj" fmla="val 32965"/>
            </a:avLst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5" name="Isosceles Triangle 20">
            <a:extLst>
              <a:ext uri="{FF2B5EF4-FFF2-40B4-BE49-F238E27FC236}">
                <a16:creationId xmlns:a16="http://schemas.microsoft.com/office/drawing/2014/main" id="{E5974FDB-EE70-465C-9B45-2C5B75355416}"/>
              </a:ext>
            </a:extLst>
          </p:cNvPr>
          <p:cNvSpPr/>
          <p:nvPr/>
        </p:nvSpPr>
        <p:spPr>
          <a:xfrm>
            <a:off x="1076447" y="1729706"/>
            <a:ext cx="365760" cy="365760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9643E0D-8220-4690-98B1-5720900FB680}"/>
              </a:ext>
            </a:extLst>
          </p:cNvPr>
          <p:cNvSpPr/>
          <p:nvPr/>
        </p:nvSpPr>
        <p:spPr>
          <a:xfrm>
            <a:off x="1063121" y="2222201"/>
            <a:ext cx="392412" cy="38312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7" name="5-Point Star 69">
            <a:extLst>
              <a:ext uri="{FF2B5EF4-FFF2-40B4-BE49-F238E27FC236}">
                <a16:creationId xmlns:a16="http://schemas.microsoft.com/office/drawing/2014/main" id="{D84356B6-DAF1-4264-BCA1-9DF7253AC72C}"/>
              </a:ext>
            </a:extLst>
          </p:cNvPr>
          <p:cNvSpPr/>
          <p:nvPr/>
        </p:nvSpPr>
        <p:spPr>
          <a:xfrm>
            <a:off x="1710920" y="2168362"/>
            <a:ext cx="447556" cy="436960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C8E966-DE1A-4F31-8DA0-9E9DDA4B0D44}"/>
              </a:ext>
            </a:extLst>
          </p:cNvPr>
          <p:cNvSpPr txBox="1"/>
          <p:nvPr/>
        </p:nvSpPr>
        <p:spPr>
          <a:xfrm>
            <a:off x="5019823" y="1213759"/>
            <a:ext cx="1828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42096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Product 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49239C1-121D-48C6-B49E-66E0281010D6}"/>
              </a:ext>
            </a:extLst>
          </p:cNvPr>
          <p:cNvSpPr/>
          <p:nvPr/>
        </p:nvSpPr>
        <p:spPr>
          <a:xfrm>
            <a:off x="5019824" y="1599538"/>
            <a:ext cx="1828133" cy="1096052"/>
          </a:xfrm>
          <a:prstGeom prst="rect">
            <a:avLst/>
          </a:prstGeom>
          <a:solidFill>
            <a:srgbClr val="6E2597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9" name="Isosceles Triangle 25">
            <a:extLst>
              <a:ext uri="{FF2B5EF4-FFF2-40B4-BE49-F238E27FC236}">
                <a16:creationId xmlns:a16="http://schemas.microsoft.com/office/drawing/2014/main" id="{F8D510F1-C384-41E0-ABA9-77631E261BB9}"/>
              </a:ext>
            </a:extLst>
          </p:cNvPr>
          <p:cNvSpPr/>
          <p:nvPr/>
        </p:nvSpPr>
        <p:spPr>
          <a:xfrm>
            <a:off x="5445619" y="1929084"/>
            <a:ext cx="365760" cy="365760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AED4911-F3B6-45BD-BEB4-3B5D2FA87FC4}"/>
              </a:ext>
            </a:extLst>
          </p:cNvPr>
          <p:cNvSpPr/>
          <p:nvPr/>
        </p:nvSpPr>
        <p:spPr>
          <a:xfrm>
            <a:off x="6052567" y="1929084"/>
            <a:ext cx="393192" cy="38404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2654D5-0604-4134-A634-661533352F05}"/>
              </a:ext>
            </a:extLst>
          </p:cNvPr>
          <p:cNvSpPr txBox="1"/>
          <p:nvPr/>
        </p:nvSpPr>
        <p:spPr>
          <a:xfrm>
            <a:off x="9457181" y="1213759"/>
            <a:ext cx="1828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8E0054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Product 5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ACB3283-C648-4D15-91CB-36EF52586A37}"/>
              </a:ext>
            </a:extLst>
          </p:cNvPr>
          <p:cNvSpPr/>
          <p:nvPr/>
        </p:nvSpPr>
        <p:spPr>
          <a:xfrm>
            <a:off x="9457183" y="1608198"/>
            <a:ext cx="1828133" cy="1096052"/>
          </a:xfrm>
          <a:prstGeom prst="rect">
            <a:avLst/>
          </a:prstGeom>
          <a:solidFill>
            <a:srgbClr val="EE1998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3" name="Pentagon 76">
            <a:extLst>
              <a:ext uri="{FF2B5EF4-FFF2-40B4-BE49-F238E27FC236}">
                <a16:creationId xmlns:a16="http://schemas.microsoft.com/office/drawing/2014/main" id="{5A30C4D6-287D-4630-AEBC-90450881400D}"/>
              </a:ext>
            </a:extLst>
          </p:cNvPr>
          <p:cNvSpPr/>
          <p:nvPr/>
        </p:nvSpPr>
        <p:spPr>
          <a:xfrm>
            <a:off x="10491157" y="1724673"/>
            <a:ext cx="384048" cy="384048"/>
          </a:xfrm>
          <a:prstGeom prst="homePlate">
            <a:avLst/>
          </a:prstGeom>
          <a:solidFill>
            <a:srgbClr val="009BD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4" name="Teardrop 63">
            <a:extLst>
              <a:ext uri="{FF2B5EF4-FFF2-40B4-BE49-F238E27FC236}">
                <a16:creationId xmlns:a16="http://schemas.microsoft.com/office/drawing/2014/main" id="{23B29A49-39A2-4629-9B4A-4E8AA538A49F}"/>
              </a:ext>
            </a:extLst>
          </p:cNvPr>
          <p:cNvSpPr/>
          <p:nvPr/>
        </p:nvSpPr>
        <p:spPr>
          <a:xfrm>
            <a:off x="9826703" y="1724673"/>
            <a:ext cx="384048" cy="384048"/>
          </a:xfrm>
          <a:prstGeom prst="teardrop">
            <a:avLst/>
          </a:prstGeom>
          <a:solidFill>
            <a:srgbClr val="F68CCB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24C9D52-62A1-408E-96F9-72F65510800E}"/>
              </a:ext>
            </a:extLst>
          </p:cNvPr>
          <p:cNvSpPr txBox="1"/>
          <p:nvPr/>
        </p:nvSpPr>
        <p:spPr>
          <a:xfrm>
            <a:off x="7238502" y="1213759"/>
            <a:ext cx="1828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9E2F0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Product 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B09AF64-ACC9-4A00-817A-9D0C29000D36}"/>
              </a:ext>
            </a:extLst>
          </p:cNvPr>
          <p:cNvSpPr/>
          <p:nvPr/>
        </p:nvSpPr>
        <p:spPr>
          <a:xfrm>
            <a:off x="7238503" y="1605362"/>
            <a:ext cx="1828133" cy="1096052"/>
          </a:xfrm>
          <a:prstGeom prst="rect">
            <a:avLst/>
          </a:prstGeom>
          <a:solidFill>
            <a:srgbClr val="E86934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7" name="Teardrop 66">
            <a:extLst>
              <a:ext uri="{FF2B5EF4-FFF2-40B4-BE49-F238E27FC236}">
                <a16:creationId xmlns:a16="http://schemas.microsoft.com/office/drawing/2014/main" id="{B578D589-412B-47D1-B189-B2571A0EC29E}"/>
              </a:ext>
            </a:extLst>
          </p:cNvPr>
          <p:cNvSpPr/>
          <p:nvPr/>
        </p:nvSpPr>
        <p:spPr>
          <a:xfrm>
            <a:off x="7637203" y="1724673"/>
            <a:ext cx="384048" cy="384048"/>
          </a:xfrm>
          <a:prstGeom prst="teardrop">
            <a:avLst/>
          </a:prstGeom>
          <a:solidFill>
            <a:srgbClr val="F68CCB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8" name="Double Wave 67">
            <a:extLst>
              <a:ext uri="{FF2B5EF4-FFF2-40B4-BE49-F238E27FC236}">
                <a16:creationId xmlns:a16="http://schemas.microsoft.com/office/drawing/2014/main" id="{2DFE0BD0-464E-47FD-8C63-08772BA7E8B2}"/>
              </a:ext>
            </a:extLst>
          </p:cNvPr>
          <p:cNvSpPr/>
          <p:nvPr/>
        </p:nvSpPr>
        <p:spPr>
          <a:xfrm>
            <a:off x="8333689" y="1724673"/>
            <a:ext cx="384048" cy="384048"/>
          </a:xfrm>
          <a:prstGeom prst="doubleWave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9" name="5-Point Star 82">
            <a:extLst>
              <a:ext uri="{FF2B5EF4-FFF2-40B4-BE49-F238E27FC236}">
                <a16:creationId xmlns:a16="http://schemas.microsoft.com/office/drawing/2014/main" id="{739C0235-5F46-4A1C-8CFB-78BA5760EAA2}"/>
              </a:ext>
            </a:extLst>
          </p:cNvPr>
          <p:cNvSpPr/>
          <p:nvPr/>
        </p:nvSpPr>
        <p:spPr>
          <a:xfrm>
            <a:off x="7924792" y="2156729"/>
            <a:ext cx="447556" cy="436960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0" name="Cross 69">
            <a:extLst>
              <a:ext uri="{FF2B5EF4-FFF2-40B4-BE49-F238E27FC236}">
                <a16:creationId xmlns:a16="http://schemas.microsoft.com/office/drawing/2014/main" id="{BFAA2CE1-3B41-45C5-BFB7-C73E62C590D5}"/>
              </a:ext>
            </a:extLst>
          </p:cNvPr>
          <p:cNvSpPr/>
          <p:nvPr/>
        </p:nvSpPr>
        <p:spPr>
          <a:xfrm>
            <a:off x="9877521" y="2210069"/>
            <a:ext cx="365760" cy="365760"/>
          </a:xfrm>
          <a:prstGeom prst="plus">
            <a:avLst>
              <a:gd name="adj" fmla="val 32965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1" name="Double Wave 70">
            <a:extLst>
              <a:ext uri="{FF2B5EF4-FFF2-40B4-BE49-F238E27FC236}">
                <a16:creationId xmlns:a16="http://schemas.microsoft.com/office/drawing/2014/main" id="{44633DEF-F44F-490C-A0B2-29DBB293947C}"/>
              </a:ext>
            </a:extLst>
          </p:cNvPr>
          <p:cNvSpPr/>
          <p:nvPr/>
        </p:nvSpPr>
        <p:spPr>
          <a:xfrm>
            <a:off x="10491157" y="2213734"/>
            <a:ext cx="384048" cy="384048"/>
          </a:xfrm>
          <a:prstGeom prst="doubleWave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F467697-D8B7-4254-8DA5-BE98C31B07F3}"/>
              </a:ext>
            </a:extLst>
          </p:cNvPr>
          <p:cNvSpPr/>
          <p:nvPr/>
        </p:nvSpPr>
        <p:spPr>
          <a:xfrm>
            <a:off x="3530802" y="2222200"/>
            <a:ext cx="392412" cy="38312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3" name="Pentagon 86">
            <a:extLst>
              <a:ext uri="{FF2B5EF4-FFF2-40B4-BE49-F238E27FC236}">
                <a16:creationId xmlns:a16="http://schemas.microsoft.com/office/drawing/2014/main" id="{BB26F305-D1A1-49D2-BA85-118AF6C4D3E0}"/>
              </a:ext>
            </a:extLst>
          </p:cNvPr>
          <p:cNvSpPr/>
          <p:nvPr/>
        </p:nvSpPr>
        <p:spPr>
          <a:xfrm>
            <a:off x="3854758" y="1737468"/>
            <a:ext cx="384048" cy="384048"/>
          </a:xfrm>
          <a:prstGeom prst="homePlat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1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a16="http://schemas.microsoft.com/office/drawing/2014/main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57295" y="2809930"/>
            <a:ext cx="7341734" cy="3257403"/>
          </a:xfrm>
          <a:prstGeom prst="rect">
            <a:avLst/>
          </a:prstGeom>
          <a:solidFill>
            <a:srgbClr val="D9E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099030" y="2812819"/>
            <a:ext cx="3164556" cy="3254514"/>
          </a:xfrm>
          <a:prstGeom prst="rect">
            <a:avLst/>
          </a:prstGeom>
          <a:solidFill>
            <a:srgbClr val="C6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62803" y="2812819"/>
            <a:ext cx="10500783" cy="1910819"/>
          </a:xfrm>
          <a:prstGeom prst="rect">
            <a:avLst/>
          </a:prstGeom>
          <a:solidFill>
            <a:srgbClr val="C9CDD1">
              <a:alpha val="60000"/>
            </a:srgbClr>
          </a:solidFill>
          <a:ln w="12700">
            <a:solidFill>
              <a:srgbClr val="1E2C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1" name="Cross 50"/>
          <p:cNvSpPr/>
          <p:nvPr/>
        </p:nvSpPr>
        <p:spPr>
          <a:xfrm>
            <a:off x="2741071" y="3823492"/>
            <a:ext cx="630936" cy="621792"/>
          </a:xfrm>
          <a:prstGeom prst="plus">
            <a:avLst>
              <a:gd name="adj" fmla="val 32965"/>
            </a:avLst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2" name="Isosceles Triangle 51"/>
          <p:cNvSpPr/>
          <p:nvPr/>
        </p:nvSpPr>
        <p:spPr>
          <a:xfrm>
            <a:off x="4198565" y="3825776"/>
            <a:ext cx="630936" cy="621792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5656059" y="3823492"/>
            <a:ext cx="630936" cy="6217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4" name="5-Point Star 53"/>
          <p:cNvSpPr/>
          <p:nvPr/>
        </p:nvSpPr>
        <p:spPr>
          <a:xfrm>
            <a:off x="1283577" y="3823492"/>
            <a:ext cx="630936" cy="621792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5" name="Pentagon 54"/>
          <p:cNvSpPr/>
          <p:nvPr/>
        </p:nvSpPr>
        <p:spPr>
          <a:xfrm>
            <a:off x="7113553" y="3823492"/>
            <a:ext cx="630936" cy="621792"/>
          </a:xfrm>
          <a:prstGeom prst="homePlat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6" name="Teardrop 55"/>
          <p:cNvSpPr/>
          <p:nvPr/>
        </p:nvSpPr>
        <p:spPr>
          <a:xfrm>
            <a:off x="10028540" y="3823492"/>
            <a:ext cx="630936" cy="621792"/>
          </a:xfrm>
          <a:prstGeom prst="teardrop">
            <a:avLst/>
          </a:prstGeom>
          <a:solidFill>
            <a:srgbClr val="F68CCB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7" name="Double Wave 56"/>
          <p:cNvSpPr/>
          <p:nvPr/>
        </p:nvSpPr>
        <p:spPr>
          <a:xfrm>
            <a:off x="8571047" y="3823492"/>
            <a:ext cx="630936" cy="621792"/>
          </a:xfrm>
          <a:prstGeom prst="doubleWav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94" y="4937387"/>
            <a:ext cx="640080" cy="640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868" y="4937387"/>
            <a:ext cx="640080" cy="64008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872115" y="2888728"/>
            <a:ext cx="4125567" cy="817614"/>
            <a:chOff x="4198565" y="2848372"/>
            <a:chExt cx="4125567" cy="817614"/>
          </a:xfrm>
        </p:grpSpPr>
        <p:sp>
          <p:nvSpPr>
            <p:cNvPr id="50" name="TextBox 49"/>
            <p:cNvSpPr txBox="1"/>
            <p:nvPr/>
          </p:nvSpPr>
          <p:spPr>
            <a:xfrm>
              <a:off x="5098569" y="3010958"/>
              <a:ext cx="3225563" cy="49244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1440" tIns="0" rIns="91440" bIns="0" rtlCol="0">
              <a:spAutoFit/>
            </a:bodyPr>
            <a:lstStyle/>
            <a:p>
              <a:r>
                <a:rPr lang="en-US" sz="3200">
                  <a:solidFill>
                    <a:srgbClr val="1E2C38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API Management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8565" y="2848372"/>
              <a:ext cx="817614" cy="817614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3536635" y="5708320"/>
            <a:ext cx="19089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7166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Backends on Azure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580538" y="5720584"/>
            <a:ext cx="2205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41202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Backends on premises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145" y="5014217"/>
            <a:ext cx="607919" cy="607919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58" y="5003372"/>
            <a:ext cx="607919" cy="60791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703" y="4924912"/>
            <a:ext cx="810286" cy="73392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076" y="5003373"/>
            <a:ext cx="607919" cy="607919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95" y="4928032"/>
            <a:ext cx="780288" cy="78028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D3DB1B5-FCB5-468A-8E6C-DBF6EBA441AB}"/>
              </a:ext>
            </a:extLst>
          </p:cNvPr>
          <p:cNvSpPr txBox="1"/>
          <p:nvPr/>
        </p:nvSpPr>
        <p:spPr>
          <a:xfrm>
            <a:off x="2801145" y="1213759"/>
            <a:ext cx="182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4E71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Product 2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27BAA3D-5B1C-44D5-A124-E0E577CD8B7B}"/>
              </a:ext>
            </a:extLst>
          </p:cNvPr>
          <p:cNvSpPr/>
          <p:nvPr/>
        </p:nvSpPr>
        <p:spPr>
          <a:xfrm>
            <a:off x="2801145" y="1608704"/>
            <a:ext cx="1828133" cy="1096052"/>
          </a:xfrm>
          <a:prstGeom prst="rect">
            <a:avLst/>
          </a:prstGeom>
          <a:solidFill>
            <a:srgbClr val="82BC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94" name="5-Point Star 63">
            <a:extLst>
              <a:ext uri="{FF2B5EF4-FFF2-40B4-BE49-F238E27FC236}">
                <a16:creationId xmlns:a16="http://schemas.microsoft.com/office/drawing/2014/main" id="{92B12311-258B-425C-A72A-E8B4C5ED5891}"/>
              </a:ext>
            </a:extLst>
          </p:cNvPr>
          <p:cNvSpPr/>
          <p:nvPr/>
        </p:nvSpPr>
        <p:spPr>
          <a:xfrm>
            <a:off x="3126797" y="1710604"/>
            <a:ext cx="447555" cy="436959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510D765-A04D-4994-BE88-F6418CBC4233}"/>
              </a:ext>
            </a:extLst>
          </p:cNvPr>
          <p:cNvSpPr txBox="1"/>
          <p:nvPr/>
        </p:nvSpPr>
        <p:spPr>
          <a:xfrm>
            <a:off x="749733" y="1213759"/>
            <a:ext cx="1828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005D8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Product 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206A9EC-525F-48EC-92EA-F23C584F8FBC}"/>
              </a:ext>
            </a:extLst>
          </p:cNvPr>
          <p:cNvSpPr/>
          <p:nvPr/>
        </p:nvSpPr>
        <p:spPr>
          <a:xfrm>
            <a:off x="749733" y="1611033"/>
            <a:ext cx="1828133" cy="1096052"/>
          </a:xfrm>
          <a:prstGeom prst="rect">
            <a:avLst/>
          </a:prstGeom>
          <a:solidFill>
            <a:srgbClr val="009BD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97" name="Cross 96">
            <a:extLst>
              <a:ext uri="{FF2B5EF4-FFF2-40B4-BE49-F238E27FC236}">
                <a16:creationId xmlns:a16="http://schemas.microsoft.com/office/drawing/2014/main" id="{7CAF0039-ACCC-4CAF-87CD-30AA8D8CDFD5}"/>
              </a:ext>
            </a:extLst>
          </p:cNvPr>
          <p:cNvSpPr/>
          <p:nvPr/>
        </p:nvSpPr>
        <p:spPr>
          <a:xfrm>
            <a:off x="1757837" y="1729707"/>
            <a:ext cx="365760" cy="365760"/>
          </a:xfrm>
          <a:prstGeom prst="plus">
            <a:avLst>
              <a:gd name="adj" fmla="val 32965"/>
            </a:avLst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98" name="Isosceles Triangle 20">
            <a:extLst>
              <a:ext uri="{FF2B5EF4-FFF2-40B4-BE49-F238E27FC236}">
                <a16:creationId xmlns:a16="http://schemas.microsoft.com/office/drawing/2014/main" id="{3465EDF8-FD88-4A4D-9220-F66CAFF75C45}"/>
              </a:ext>
            </a:extLst>
          </p:cNvPr>
          <p:cNvSpPr/>
          <p:nvPr/>
        </p:nvSpPr>
        <p:spPr>
          <a:xfrm>
            <a:off x="1076447" y="1729706"/>
            <a:ext cx="365760" cy="365760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0A3DAA7-EC80-4E7C-BA14-997F181A90EE}"/>
              </a:ext>
            </a:extLst>
          </p:cNvPr>
          <p:cNvSpPr/>
          <p:nvPr/>
        </p:nvSpPr>
        <p:spPr>
          <a:xfrm>
            <a:off x="1063121" y="2222201"/>
            <a:ext cx="392412" cy="38312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0" name="5-Point Star 69">
            <a:extLst>
              <a:ext uri="{FF2B5EF4-FFF2-40B4-BE49-F238E27FC236}">
                <a16:creationId xmlns:a16="http://schemas.microsoft.com/office/drawing/2014/main" id="{2E3AE936-953B-4B82-B673-0F6CFEC217B7}"/>
              </a:ext>
            </a:extLst>
          </p:cNvPr>
          <p:cNvSpPr/>
          <p:nvPr/>
        </p:nvSpPr>
        <p:spPr>
          <a:xfrm>
            <a:off x="1710920" y="2168362"/>
            <a:ext cx="447556" cy="436960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51DAA05-72AF-4079-A2F8-D12729B88366}"/>
              </a:ext>
            </a:extLst>
          </p:cNvPr>
          <p:cNvSpPr txBox="1"/>
          <p:nvPr/>
        </p:nvSpPr>
        <p:spPr>
          <a:xfrm>
            <a:off x="5019823" y="1213759"/>
            <a:ext cx="1828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42096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Product 3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80BA308-94F1-461A-9B5F-B93DE9348EA7}"/>
              </a:ext>
            </a:extLst>
          </p:cNvPr>
          <p:cNvSpPr/>
          <p:nvPr/>
        </p:nvSpPr>
        <p:spPr>
          <a:xfrm>
            <a:off x="5019824" y="1599538"/>
            <a:ext cx="1828133" cy="1096052"/>
          </a:xfrm>
          <a:prstGeom prst="rect">
            <a:avLst/>
          </a:prstGeom>
          <a:solidFill>
            <a:srgbClr val="6E2597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3" name="Isosceles Triangle 25">
            <a:extLst>
              <a:ext uri="{FF2B5EF4-FFF2-40B4-BE49-F238E27FC236}">
                <a16:creationId xmlns:a16="http://schemas.microsoft.com/office/drawing/2014/main" id="{F307EC98-DFA3-4769-BD0E-67D3C3816B24}"/>
              </a:ext>
            </a:extLst>
          </p:cNvPr>
          <p:cNvSpPr/>
          <p:nvPr/>
        </p:nvSpPr>
        <p:spPr>
          <a:xfrm>
            <a:off x="5445619" y="1929084"/>
            <a:ext cx="365760" cy="365760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ECF600A-EBA7-4689-BE20-A7F3DD8EB05C}"/>
              </a:ext>
            </a:extLst>
          </p:cNvPr>
          <p:cNvSpPr/>
          <p:nvPr/>
        </p:nvSpPr>
        <p:spPr>
          <a:xfrm>
            <a:off x="6052567" y="1929084"/>
            <a:ext cx="393192" cy="38404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EAB1808-F27B-43C0-95C2-63387DEDA144}"/>
              </a:ext>
            </a:extLst>
          </p:cNvPr>
          <p:cNvSpPr txBox="1"/>
          <p:nvPr/>
        </p:nvSpPr>
        <p:spPr>
          <a:xfrm>
            <a:off x="9457181" y="1213759"/>
            <a:ext cx="1828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8E0054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Product 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3DC6D24-0729-4AAE-9CF3-EBC7694B7666}"/>
              </a:ext>
            </a:extLst>
          </p:cNvPr>
          <p:cNvSpPr/>
          <p:nvPr/>
        </p:nvSpPr>
        <p:spPr>
          <a:xfrm>
            <a:off x="9457183" y="1608198"/>
            <a:ext cx="1828133" cy="1096052"/>
          </a:xfrm>
          <a:prstGeom prst="rect">
            <a:avLst/>
          </a:prstGeom>
          <a:solidFill>
            <a:srgbClr val="EE1998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7" name="Pentagon 76">
            <a:extLst>
              <a:ext uri="{FF2B5EF4-FFF2-40B4-BE49-F238E27FC236}">
                <a16:creationId xmlns:a16="http://schemas.microsoft.com/office/drawing/2014/main" id="{0D7557C7-185D-4E04-B627-DF7A31E944F4}"/>
              </a:ext>
            </a:extLst>
          </p:cNvPr>
          <p:cNvSpPr/>
          <p:nvPr/>
        </p:nvSpPr>
        <p:spPr>
          <a:xfrm>
            <a:off x="10491157" y="1724673"/>
            <a:ext cx="384048" cy="384048"/>
          </a:xfrm>
          <a:prstGeom prst="homePlate">
            <a:avLst/>
          </a:prstGeom>
          <a:solidFill>
            <a:srgbClr val="009BD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8" name="Teardrop 107">
            <a:extLst>
              <a:ext uri="{FF2B5EF4-FFF2-40B4-BE49-F238E27FC236}">
                <a16:creationId xmlns:a16="http://schemas.microsoft.com/office/drawing/2014/main" id="{586209A5-9CB0-45DA-AFB9-5F4BAFC12B20}"/>
              </a:ext>
            </a:extLst>
          </p:cNvPr>
          <p:cNvSpPr/>
          <p:nvPr/>
        </p:nvSpPr>
        <p:spPr>
          <a:xfrm>
            <a:off x="9826703" y="1724673"/>
            <a:ext cx="384048" cy="384048"/>
          </a:xfrm>
          <a:prstGeom prst="teardrop">
            <a:avLst/>
          </a:prstGeom>
          <a:solidFill>
            <a:srgbClr val="F68CCB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2FBF9DD-F6F4-43C7-AE04-09EC00C04D5C}"/>
              </a:ext>
            </a:extLst>
          </p:cNvPr>
          <p:cNvSpPr txBox="1"/>
          <p:nvPr/>
        </p:nvSpPr>
        <p:spPr>
          <a:xfrm>
            <a:off x="7238502" y="1213759"/>
            <a:ext cx="1828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9E2F0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Product 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BF91649-DC40-4242-8237-3D5521E625BA}"/>
              </a:ext>
            </a:extLst>
          </p:cNvPr>
          <p:cNvSpPr/>
          <p:nvPr/>
        </p:nvSpPr>
        <p:spPr>
          <a:xfrm>
            <a:off x="7238503" y="1605362"/>
            <a:ext cx="1828133" cy="1096052"/>
          </a:xfrm>
          <a:prstGeom prst="rect">
            <a:avLst/>
          </a:prstGeom>
          <a:solidFill>
            <a:srgbClr val="E86934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1" name="Teardrop 110">
            <a:extLst>
              <a:ext uri="{FF2B5EF4-FFF2-40B4-BE49-F238E27FC236}">
                <a16:creationId xmlns:a16="http://schemas.microsoft.com/office/drawing/2014/main" id="{7A0CD71D-7C05-4616-B7DD-7D8E9AF263CB}"/>
              </a:ext>
            </a:extLst>
          </p:cNvPr>
          <p:cNvSpPr/>
          <p:nvPr/>
        </p:nvSpPr>
        <p:spPr>
          <a:xfrm>
            <a:off x="7637203" y="1724673"/>
            <a:ext cx="384048" cy="384048"/>
          </a:xfrm>
          <a:prstGeom prst="teardrop">
            <a:avLst/>
          </a:prstGeom>
          <a:solidFill>
            <a:srgbClr val="F68CCB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2" name="Double Wave 111">
            <a:extLst>
              <a:ext uri="{FF2B5EF4-FFF2-40B4-BE49-F238E27FC236}">
                <a16:creationId xmlns:a16="http://schemas.microsoft.com/office/drawing/2014/main" id="{E4560071-1BEE-4FB2-A474-6C874154F406}"/>
              </a:ext>
            </a:extLst>
          </p:cNvPr>
          <p:cNvSpPr/>
          <p:nvPr/>
        </p:nvSpPr>
        <p:spPr>
          <a:xfrm>
            <a:off x="8333689" y="1724673"/>
            <a:ext cx="384048" cy="384048"/>
          </a:xfrm>
          <a:prstGeom prst="doubleWav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3" name="5-Point Star 82">
            <a:extLst>
              <a:ext uri="{FF2B5EF4-FFF2-40B4-BE49-F238E27FC236}">
                <a16:creationId xmlns:a16="http://schemas.microsoft.com/office/drawing/2014/main" id="{B2B2C98F-C98D-4A3C-A1B9-745A5C2E5767}"/>
              </a:ext>
            </a:extLst>
          </p:cNvPr>
          <p:cNvSpPr/>
          <p:nvPr/>
        </p:nvSpPr>
        <p:spPr>
          <a:xfrm>
            <a:off x="7924792" y="2156729"/>
            <a:ext cx="447556" cy="436960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4" name="Cross 113">
            <a:extLst>
              <a:ext uri="{FF2B5EF4-FFF2-40B4-BE49-F238E27FC236}">
                <a16:creationId xmlns:a16="http://schemas.microsoft.com/office/drawing/2014/main" id="{9A25760E-0204-496C-9AD4-F9304D1F88B3}"/>
              </a:ext>
            </a:extLst>
          </p:cNvPr>
          <p:cNvSpPr/>
          <p:nvPr/>
        </p:nvSpPr>
        <p:spPr>
          <a:xfrm>
            <a:off x="9877521" y="2210069"/>
            <a:ext cx="365760" cy="365760"/>
          </a:xfrm>
          <a:prstGeom prst="plus">
            <a:avLst>
              <a:gd name="adj" fmla="val 32965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5" name="Double Wave 114">
            <a:extLst>
              <a:ext uri="{FF2B5EF4-FFF2-40B4-BE49-F238E27FC236}">
                <a16:creationId xmlns:a16="http://schemas.microsoft.com/office/drawing/2014/main" id="{6F99EE13-5E5E-47C5-BE19-CBCB986C3A10}"/>
              </a:ext>
            </a:extLst>
          </p:cNvPr>
          <p:cNvSpPr/>
          <p:nvPr/>
        </p:nvSpPr>
        <p:spPr>
          <a:xfrm>
            <a:off x="10491157" y="2213734"/>
            <a:ext cx="384048" cy="384048"/>
          </a:xfrm>
          <a:prstGeom prst="doubleWav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DC8393-F4B2-4AAF-B472-AFABF9A6A3F6}"/>
              </a:ext>
            </a:extLst>
          </p:cNvPr>
          <p:cNvSpPr/>
          <p:nvPr/>
        </p:nvSpPr>
        <p:spPr>
          <a:xfrm>
            <a:off x="3530802" y="2222200"/>
            <a:ext cx="392412" cy="38312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7" name="Pentagon 86">
            <a:extLst>
              <a:ext uri="{FF2B5EF4-FFF2-40B4-BE49-F238E27FC236}">
                <a16:creationId xmlns:a16="http://schemas.microsoft.com/office/drawing/2014/main" id="{89BE44BF-C693-42E6-9CA0-4B20E4BA28D3}"/>
              </a:ext>
            </a:extLst>
          </p:cNvPr>
          <p:cNvSpPr/>
          <p:nvPr/>
        </p:nvSpPr>
        <p:spPr>
          <a:xfrm>
            <a:off x="3854758" y="1737468"/>
            <a:ext cx="384048" cy="384048"/>
          </a:xfrm>
          <a:prstGeom prst="homePlat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11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a14="http://schemas.microsoft.com/office/drawing/2010/main" xmlns:a16="http://schemas.microsoft.com/office/drawing/2014/main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</a:t>
            </a:r>
            <a:r>
              <a:rPr lang="en-US" dirty="0">
                <a:hlinkClick r:id="rId3"/>
              </a:rPr>
              <a:t>policy</a:t>
            </a:r>
            <a:r>
              <a:rPr lang="en-US" dirty="0"/>
              <a:t> for that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8562271" cy="502881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Encapsulate common API management functions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Access control, Protection, Transformation, Caching, </a:t>
            </a:r>
            <a:r>
              <a:rPr lang="mr-IN" sz="1800" dirty="0"/>
              <a:t>…</a:t>
            </a:r>
            <a:endParaRPr lang="en-US" sz="1800" dirty="0"/>
          </a:p>
          <a:p>
            <a:pPr>
              <a:lnSpc>
                <a:spcPct val="100000"/>
              </a:lnSpc>
            </a:pPr>
            <a:endParaRPr lang="en-US" sz="700" dirty="0"/>
          </a:p>
          <a:p>
            <a:pPr>
              <a:lnSpc>
                <a:spcPct val="100000"/>
              </a:lnSpc>
            </a:pPr>
            <a:r>
              <a:rPr lang="en-US" sz="2400" dirty="0"/>
              <a:t>Mutate request context or change API behavior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Add a header or throttle for example</a:t>
            </a:r>
          </a:p>
          <a:p>
            <a:pPr>
              <a:lnSpc>
                <a:spcPct val="100000"/>
              </a:lnSpc>
            </a:pPr>
            <a:endParaRPr lang="en-US" sz="700" dirty="0"/>
          </a:p>
          <a:p>
            <a:pPr>
              <a:lnSpc>
                <a:spcPct val="100000"/>
              </a:lnSpc>
            </a:pPr>
            <a:r>
              <a:rPr lang="en-US" sz="2400" dirty="0"/>
              <a:t>Set in the inbound and outbound directions</a:t>
            </a:r>
          </a:p>
          <a:p>
            <a:pPr>
              <a:lnSpc>
                <a:spcPct val="100000"/>
              </a:lnSpc>
            </a:pPr>
            <a:endParaRPr lang="en-US" sz="700" dirty="0"/>
          </a:p>
          <a:p>
            <a:pPr>
              <a:lnSpc>
                <a:spcPct val="100000"/>
              </a:lnSpc>
            </a:pPr>
            <a:r>
              <a:rPr lang="en-US" sz="2400" dirty="0"/>
              <a:t>Applied at a variety of scopes or on error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Scope determines which APIs are affected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Can define custom scopes in addition to four available b default</a:t>
            </a:r>
          </a:p>
          <a:p>
            <a:pPr>
              <a:lnSpc>
                <a:spcPct val="100000"/>
              </a:lnSpc>
            </a:pPr>
            <a:endParaRPr lang="en-US" sz="700" dirty="0"/>
          </a:p>
          <a:p>
            <a:pPr>
              <a:lnSpc>
                <a:spcPct val="100000"/>
              </a:lnSpc>
            </a:pPr>
            <a:r>
              <a:rPr lang="en-US" sz="2400" dirty="0"/>
              <a:t>Composed into a pipeline from effective scopes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Degree of control over inheritance of scopes, i.e. &lt;base/&gt; element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Don’t delete &lt;base/&gt; inadvertently </a:t>
            </a:r>
          </a:p>
        </p:txBody>
      </p:sp>
      <p:sp>
        <p:nvSpPr>
          <p:cNvPr id="5" name="Rectangle 4">
            <a:hlinkClick r:id="rId4"/>
            <a:extLst>
              <a:ext uri="{FF2B5EF4-FFF2-40B4-BE49-F238E27FC236}">
                <a16:creationId xmlns:a16="http://schemas.microsoft.com/office/drawing/2014/main" id="{05DB9280-B0F3-1646-A048-BAC09DDAC31B}"/>
              </a:ext>
            </a:extLst>
          </p:cNvPr>
          <p:cNvSpPr/>
          <p:nvPr/>
        </p:nvSpPr>
        <p:spPr>
          <a:xfrm>
            <a:off x="269238" y="6217990"/>
            <a:ext cx="28271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http://</a:t>
            </a:r>
            <a:r>
              <a:rPr lang="en-US" sz="1400" dirty="0" err="1">
                <a:hlinkClick r:id="rId4"/>
              </a:rPr>
              <a:t>aka.ms</a:t>
            </a:r>
            <a:r>
              <a:rPr lang="en-US" sz="1400" dirty="0">
                <a:hlinkClick r:id="rId4"/>
              </a:rPr>
              <a:t>/</a:t>
            </a:r>
            <a:r>
              <a:rPr lang="en-US" sz="1400" dirty="0" err="1">
                <a:hlinkClick r:id="rId4"/>
              </a:rPr>
              <a:t>apimpolicyexamples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AF06D6-FA36-FC43-A462-0486A100A0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046" y="-1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4613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scopes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971391" y="3888743"/>
            <a:ext cx="2859392" cy="1098091"/>
          </a:xfrm>
          <a:prstGeom prst="rect">
            <a:avLst/>
          </a:prstGeom>
          <a:noFill/>
          <a:ln w="28575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367045" y="3208476"/>
            <a:ext cx="4046311" cy="2100949"/>
          </a:xfrm>
          <a:prstGeom prst="rect">
            <a:avLst/>
          </a:prstGeom>
          <a:noFill/>
          <a:ln w="28575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accent3">
                  <a:lumMod val="60000"/>
                  <a:lumOff val="4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763451" y="2502541"/>
            <a:ext cx="5212384" cy="3123642"/>
          </a:xfrm>
          <a:prstGeom prst="rect">
            <a:avLst/>
          </a:prstGeom>
          <a:noFill/>
          <a:ln w="28575"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200971" y="1786756"/>
            <a:ext cx="6394076" cy="4225161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863819" y="1731763"/>
            <a:ext cx="84471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rgbClr val="FF0000"/>
                </a:solidFill>
              </a:rPr>
              <a:t>global</a:t>
            </a: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63273" y="2396359"/>
            <a:ext cx="974562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rgbClr val="92D050"/>
                </a:solidFill>
              </a:rPr>
              <a:t>product</a:t>
            </a:r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89791" y="3125152"/>
            <a:ext cx="60176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solidFill>
                  <a:srgbClr val="0070C0"/>
                </a:solidFill>
              </a:rPr>
              <a:t>api</a:t>
            </a:r>
            <a:endParaRPr lang="en-US" sz="1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8454" y="3796542"/>
            <a:ext cx="1117935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rgbClr val="00B0F0"/>
                </a:solidFill>
              </a:rPr>
              <a:t>operation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2472190" y="2954342"/>
            <a:ext cx="1015343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inbound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2412078" y="5105239"/>
            <a:ext cx="113556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outbound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0100429" y="3341754"/>
            <a:ext cx="14714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0068905" y="5336825"/>
            <a:ext cx="1471448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270364" y="2852389"/>
            <a:ext cx="122617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i="1">
                <a:solidFill>
                  <a:schemeClr val="tx1">
                    <a:lumMod val="40000"/>
                    <a:lumOff val="60000"/>
                  </a:schemeClr>
                </a:solidFill>
              </a:rPr>
              <a:t>to backend</a:t>
            </a:r>
            <a:endParaRPr lang="en-US" sz="1400" i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00429" y="4900010"/>
            <a:ext cx="1408399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from backend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71196" y="3200421"/>
            <a:ext cx="14714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61438" y="5349922"/>
            <a:ext cx="1471448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41131" y="2711056"/>
            <a:ext cx="1179169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from caller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31373" y="4860556"/>
            <a:ext cx="972061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caller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5861" y="1772906"/>
            <a:ext cx="2319230" cy="130189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latin typeface="+mj-lt"/>
                <a:ea typeface="Microsoft Sans Serif" charset="0"/>
                <a:cs typeface="Microsoft Sans Serif" charset="0"/>
              </a:rPr>
              <a:t>GET /foo/bar HTTP/1.1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latin typeface="+mj-lt"/>
                <a:ea typeface="Microsoft Sans Serif" charset="0"/>
                <a:cs typeface="Microsoft Sans Serif" charset="0"/>
              </a:rPr>
              <a:t>Host: </a:t>
            </a:r>
            <a:r>
              <a:rPr lang="en-US" sz="1400" dirty="0" err="1">
                <a:latin typeface="+mj-lt"/>
                <a:ea typeface="Microsoft Sans Serif" charset="0"/>
                <a:cs typeface="Microsoft Sans Serif" charset="0"/>
              </a:rPr>
              <a:t>api.constoso.com</a:t>
            </a:r>
            <a:endParaRPr lang="en-US" sz="1400" dirty="0">
              <a:latin typeface="+mj-lt"/>
              <a:ea typeface="Microsoft Sans Serif" charset="0"/>
              <a:cs typeface="Microsoft Sans Serif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latin typeface="+mj-lt"/>
                <a:ea typeface="Microsoft Sans Serif" charset="0"/>
                <a:cs typeface="Microsoft Sans Serif" charset="0"/>
              </a:rPr>
              <a:t>Key: 0123456789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>
              <a:latin typeface="+mj-lt"/>
              <a:ea typeface="Microsoft Sans Serif" charset="0"/>
              <a:cs typeface="Microsoft Sans Serif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787024" y="2502541"/>
            <a:ext cx="11141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ea typeface="Microsoft Sans Serif" charset="0"/>
                <a:cs typeface="Microsoft Sans Serif" charset="0"/>
              </a:rPr>
              <a:t>0123456789</a:t>
            </a:r>
            <a:endParaRPr lang="en-US" sz="1200" b="1" dirty="0"/>
          </a:p>
        </p:txBody>
      </p:sp>
      <p:sp>
        <p:nvSpPr>
          <p:cNvPr id="40" name="Rectangle 39"/>
          <p:cNvSpPr/>
          <p:nvPr/>
        </p:nvSpPr>
        <p:spPr>
          <a:xfrm>
            <a:off x="4367045" y="3233763"/>
            <a:ext cx="11141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ea typeface="Microsoft Sans Serif" charset="0"/>
                <a:cs typeface="Microsoft Sans Serif" charset="0"/>
              </a:rPr>
              <a:t>/foo</a:t>
            </a:r>
            <a:endParaRPr lang="en-US" sz="1200" b="1" dirty="0"/>
          </a:p>
        </p:txBody>
      </p:sp>
      <p:sp>
        <p:nvSpPr>
          <p:cNvPr id="42" name="Rectangle 41"/>
          <p:cNvSpPr/>
          <p:nvPr/>
        </p:nvSpPr>
        <p:spPr>
          <a:xfrm>
            <a:off x="4971391" y="3900091"/>
            <a:ext cx="11141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ea typeface="Microsoft Sans Serif" charset="0"/>
                <a:cs typeface="Microsoft Sans Serif" charset="0"/>
              </a:rPr>
              <a:t>/bar</a:t>
            </a:r>
            <a:endParaRPr lang="en-US" sz="1200" b="1" dirty="0"/>
          </a:p>
        </p:txBody>
      </p:sp>
      <p:grpSp>
        <p:nvGrpSpPr>
          <p:cNvPr id="72" name="Group 71"/>
          <p:cNvGrpSpPr/>
          <p:nvPr/>
        </p:nvGrpSpPr>
        <p:grpSpPr>
          <a:xfrm>
            <a:off x="5481146" y="1910120"/>
            <a:ext cx="849478" cy="461665"/>
            <a:chOff x="5273495" y="1910055"/>
            <a:chExt cx="849478" cy="461665"/>
          </a:xfrm>
        </p:grpSpPr>
        <p:sp>
          <p:nvSpPr>
            <p:cNvPr id="43" name="Rectangle 42"/>
            <p:cNvSpPr/>
            <p:nvPr/>
          </p:nvSpPr>
          <p:spPr bwMode="auto">
            <a:xfrm>
              <a:off x="5340400" y="2005654"/>
              <a:ext cx="715668" cy="231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273495" y="1910055"/>
              <a:ext cx="849478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CORS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377223" y="1906473"/>
            <a:ext cx="715668" cy="461665"/>
            <a:chOff x="8429377" y="351873"/>
            <a:chExt cx="715668" cy="461665"/>
          </a:xfrm>
        </p:grpSpPr>
        <p:sp>
          <p:nvSpPr>
            <p:cNvPr id="56" name="TextBox 55"/>
            <p:cNvSpPr txBox="1"/>
            <p:nvPr/>
          </p:nvSpPr>
          <p:spPr>
            <a:xfrm>
              <a:off x="8451539" y="351873"/>
              <a:ext cx="693506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LOG</a:t>
              </a: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8429377" y="451165"/>
              <a:ext cx="715668" cy="231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490615" y="2619968"/>
            <a:ext cx="849478" cy="461665"/>
            <a:chOff x="5273495" y="1910055"/>
            <a:chExt cx="849478" cy="461665"/>
          </a:xfrm>
        </p:grpSpPr>
        <p:sp>
          <p:nvSpPr>
            <p:cNvPr id="75" name="Rectangle 74"/>
            <p:cNvSpPr/>
            <p:nvPr/>
          </p:nvSpPr>
          <p:spPr bwMode="auto">
            <a:xfrm>
              <a:off x="5340400" y="2005654"/>
              <a:ext cx="715668" cy="231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273495" y="1910055"/>
              <a:ext cx="849478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RATE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238684" y="2616321"/>
            <a:ext cx="1062322" cy="461665"/>
            <a:chOff x="8281369" y="351873"/>
            <a:chExt cx="1062322" cy="461665"/>
          </a:xfrm>
        </p:grpSpPr>
        <p:sp>
          <p:nvSpPr>
            <p:cNvPr id="78" name="TextBox 77"/>
            <p:cNvSpPr txBox="1"/>
            <p:nvPr/>
          </p:nvSpPr>
          <p:spPr>
            <a:xfrm>
              <a:off x="8281369" y="351873"/>
              <a:ext cx="1062322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QUOTA</a:t>
              </a: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8429377" y="451165"/>
              <a:ext cx="715668" cy="231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942497" y="3322256"/>
            <a:ext cx="849478" cy="461665"/>
            <a:chOff x="5273495" y="1910055"/>
            <a:chExt cx="849478" cy="461665"/>
          </a:xfrm>
        </p:grpSpPr>
        <p:sp>
          <p:nvSpPr>
            <p:cNvPr id="81" name="Rectangle 80"/>
            <p:cNvSpPr/>
            <p:nvPr/>
          </p:nvSpPr>
          <p:spPr bwMode="auto">
            <a:xfrm>
              <a:off x="5340400" y="2005654"/>
              <a:ext cx="715668" cy="231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273495" y="1910055"/>
              <a:ext cx="849478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JWT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123241" y="4142180"/>
            <a:ext cx="849478" cy="461665"/>
            <a:chOff x="5273495" y="1910055"/>
            <a:chExt cx="849478" cy="461665"/>
          </a:xfrm>
        </p:grpSpPr>
        <p:sp>
          <p:nvSpPr>
            <p:cNvPr id="84" name="Rectangle 83"/>
            <p:cNvSpPr/>
            <p:nvPr/>
          </p:nvSpPr>
          <p:spPr bwMode="auto">
            <a:xfrm>
              <a:off x="5340400" y="2005654"/>
              <a:ext cx="715668" cy="231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273495" y="1910055"/>
              <a:ext cx="849478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CACHE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019318" y="4138533"/>
            <a:ext cx="715668" cy="461665"/>
            <a:chOff x="8429377" y="351873"/>
            <a:chExt cx="715668" cy="461665"/>
          </a:xfrm>
        </p:grpSpPr>
        <p:sp>
          <p:nvSpPr>
            <p:cNvPr id="87" name="TextBox 86"/>
            <p:cNvSpPr txBox="1"/>
            <p:nvPr/>
          </p:nvSpPr>
          <p:spPr>
            <a:xfrm>
              <a:off x="8451539" y="351873"/>
              <a:ext cx="693506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URL</a:t>
              </a: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8429377" y="451165"/>
              <a:ext cx="715668" cy="231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815767" y="4124308"/>
            <a:ext cx="806313" cy="461665"/>
            <a:chOff x="8402200" y="351873"/>
            <a:chExt cx="806313" cy="461665"/>
          </a:xfrm>
        </p:grpSpPr>
        <p:sp>
          <p:nvSpPr>
            <p:cNvPr id="90" name="TextBox 89"/>
            <p:cNvSpPr txBox="1"/>
            <p:nvPr/>
          </p:nvSpPr>
          <p:spPr>
            <a:xfrm>
              <a:off x="8402200" y="351873"/>
              <a:ext cx="806313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BODY</a:t>
              </a: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8429377" y="451165"/>
              <a:ext cx="715668" cy="231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2735179" y="4711763"/>
            <a:ext cx="7227427" cy="0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7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9937"/>
            <a:ext cx="12192000" cy="402231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741596"/>
            <a:ext cx="5735320" cy="2031325"/>
          </a:xfrm>
        </p:spPr>
        <p:txBody>
          <a:bodyPr/>
          <a:lstStyle/>
          <a:p>
            <a:r>
              <a:rPr lang="en-US" sz="2000" dirty="0"/>
              <a:t>C# “snippets” used with policies</a:t>
            </a:r>
          </a:p>
          <a:p>
            <a:r>
              <a:rPr lang="en-US" sz="2000" dirty="0"/>
              <a:t>Read-only access to the request context</a:t>
            </a:r>
          </a:p>
          <a:p>
            <a:r>
              <a:rPr lang="en-US" sz="2000" dirty="0"/>
              <a:t>Can use whitelisted .NET types</a:t>
            </a:r>
          </a:p>
          <a:p>
            <a:r>
              <a:rPr lang="en-US" sz="2000" dirty="0"/>
              <a:t>Dynamically configure and conditionally execute policies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CFFA14-8A98-374E-BC9D-50AB2B4F3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1980" y="747216"/>
            <a:ext cx="5647786" cy="2185214"/>
          </a:xfrm>
        </p:spPr>
        <p:txBody>
          <a:bodyPr/>
          <a:lstStyle/>
          <a:p>
            <a:pPr lvl="0">
              <a:buClr>
                <a:srgbClr val="353535"/>
              </a:buClr>
            </a:pPr>
            <a:r>
              <a:rPr lang="en-US" sz="20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Shared across APIM instance</a:t>
            </a:r>
          </a:p>
          <a:p>
            <a:pPr lvl="0">
              <a:buClr>
                <a:srgbClr val="353535"/>
              </a:buClr>
            </a:pPr>
            <a:r>
              <a:rPr lang="en-US" sz="20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Keep secrets and “magic” strings out of policies</a:t>
            </a:r>
          </a:p>
          <a:p>
            <a:pPr lvl="0">
              <a:buClr>
                <a:srgbClr val="353535"/>
              </a:buClr>
            </a:pPr>
            <a:r>
              <a:rPr lang="en-US" sz="20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Add semantics, if named well</a:t>
            </a:r>
          </a:p>
          <a:p>
            <a:pPr lvl="0">
              <a:buClr>
                <a:srgbClr val="353535"/>
              </a:buClr>
            </a:pPr>
            <a:r>
              <a:rPr lang="en-US" sz="20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Enable a single point of change</a:t>
            </a:r>
          </a:p>
          <a:p>
            <a:pPr lvl="0">
              <a:buClr>
                <a:srgbClr val="353535"/>
              </a:buClr>
            </a:pPr>
            <a:r>
              <a:rPr lang="en-US" sz="20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Provide environment-specific values</a:t>
            </a:r>
          </a:p>
        </p:txBody>
      </p:sp>
      <p:sp>
        <p:nvSpPr>
          <p:cNvPr id="11" name="Right Arrow 10"/>
          <p:cNvSpPr/>
          <p:nvPr/>
        </p:nvSpPr>
        <p:spPr bwMode="auto">
          <a:xfrm>
            <a:off x="326353" y="3519201"/>
            <a:ext cx="504496" cy="484633"/>
          </a:xfrm>
          <a:prstGeom prst="right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664281" y="3972044"/>
            <a:ext cx="504496" cy="484633"/>
          </a:xfrm>
          <a:prstGeom prst="right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ight Arrow 20"/>
          <p:cNvSpPr/>
          <p:nvPr/>
        </p:nvSpPr>
        <p:spPr bwMode="auto">
          <a:xfrm>
            <a:off x="1050521" y="4644053"/>
            <a:ext cx="504496" cy="484633"/>
          </a:xfrm>
          <a:prstGeom prst="right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ight Arrow 21"/>
          <p:cNvSpPr/>
          <p:nvPr/>
        </p:nvSpPr>
        <p:spPr bwMode="auto">
          <a:xfrm>
            <a:off x="1051366" y="4886371"/>
            <a:ext cx="504496" cy="484633"/>
          </a:xfrm>
          <a:prstGeom prst="right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16200000">
            <a:off x="4940955" y="5343417"/>
            <a:ext cx="504496" cy="484633"/>
          </a:xfrm>
          <a:prstGeom prst="right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BBEB1-595A-EF4F-AAB3-31A8DA71C0E2}"/>
              </a:ext>
            </a:extLst>
          </p:cNvPr>
          <p:cNvSpPr txBox="1"/>
          <p:nvPr/>
        </p:nvSpPr>
        <p:spPr>
          <a:xfrm>
            <a:off x="189451" y="64672"/>
            <a:ext cx="3406253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Policy expressions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7B6DFF-C4A1-054C-8407-7985C8B5FA45}"/>
              </a:ext>
            </a:extLst>
          </p:cNvPr>
          <p:cNvSpPr txBox="1"/>
          <p:nvPr/>
        </p:nvSpPr>
        <p:spPr>
          <a:xfrm>
            <a:off x="6231980" y="64672"/>
            <a:ext cx="2809102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Named values</a:t>
            </a:r>
          </a:p>
        </p:txBody>
      </p:sp>
    </p:spTree>
    <p:extLst>
      <p:ext uri="{BB962C8B-B14F-4D97-AF65-F5344CB8AC3E}">
        <p14:creationId xmlns:p14="http://schemas.microsoft.com/office/powerpoint/2010/main" val="2244426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</p:bldLst>
  </p:timing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" id="{B2DF8FF9-6BE3-4A4A-BF83-2C5D26ABCE3C}" vid="{DB0B818E-89BE-49B2-867A-70302D3B5BBE}"/>
    </a:ext>
  </a:extLst>
</a:theme>
</file>

<file path=ppt/theme/theme3.xml><?xml version="1.0" encoding="utf-8"?>
<a:theme xmlns:a="http://schemas.openxmlformats.org/drawingml/2006/main" name="2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Rodrigo Carvalho; Vladimir ViFalsegradsky; Kai Walter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2018-09-29T04:00:00+00:00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BRK2200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>2018-09-22T04:00:00+00:00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infopath/2007/PartnerControls"/>
    <ds:schemaRef ds:uri="5a4b3278-325d-441a-b38f-6f1926bc734e"/>
    <ds:schemaRef ds:uri="http://schemas.openxmlformats.org/package/2006/metadata/core-properties"/>
    <ds:schemaRef ds:uri="http://purl.org/dc/dcmitype/"/>
    <ds:schemaRef ds:uri="9d1f81f6-e953-47ea-988e-33ed651c58e6"/>
    <ds:schemaRef ds:uri="230e9df3-be65-4c73-a93b-d1236ebd677e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B5CDC6-D271-4202-99D8-0EE303CAAC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Microsoft_Ignite_2018_16x9_Breakout_Template_v03</Template>
  <TotalTime>1277</TotalTime>
  <Words>960</Words>
  <Application>Microsoft Macintosh PowerPoint</Application>
  <PresentationFormat>Widescreen</PresentationFormat>
  <Paragraphs>287</Paragraphs>
  <Slides>33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Arial</vt:lpstr>
      <vt:lpstr>Consolas</vt:lpstr>
      <vt:lpstr>Courier New</vt:lpstr>
      <vt:lpstr>Helvetica Neue Light</vt:lpstr>
      <vt:lpstr>Microsoft Sans Serif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2_5-50203_Microsoft_Ignite_Template</vt:lpstr>
      <vt:lpstr>Azure API Management</vt:lpstr>
      <vt:lpstr>Digital Transformation runs on APIs</vt:lpstr>
      <vt:lpstr>API management solves API-related challenges</vt:lpstr>
      <vt:lpstr>API Management</vt:lpstr>
      <vt:lpstr>PowerPoint Presentation</vt:lpstr>
      <vt:lpstr>PowerPoint Presentation</vt:lpstr>
      <vt:lpstr>There is a policy for that</vt:lpstr>
      <vt:lpstr>Policy scopes</vt:lpstr>
      <vt:lpstr>PowerPoint Presentation</vt:lpstr>
      <vt:lpstr>API Management</vt:lpstr>
      <vt:lpstr>Use Revisions when</vt:lpstr>
      <vt:lpstr>Use Versions when</vt:lpstr>
      <vt:lpstr>API Management and Security</vt:lpstr>
      <vt:lpstr>Security and protection</vt:lpstr>
      <vt:lpstr>VNETs and Hybrid</vt:lpstr>
      <vt:lpstr>VNETs and Hybrid</vt:lpstr>
      <vt:lpstr>PowerPoint Presentation</vt:lpstr>
      <vt:lpstr>PowerPoint Presentation</vt:lpstr>
      <vt:lpstr>PowerPoint Presentation</vt:lpstr>
      <vt:lpstr>PowerPoint Presentation</vt:lpstr>
      <vt:lpstr>Key vs JWT</vt:lpstr>
      <vt:lpstr>Regional availability</vt:lpstr>
      <vt:lpstr>Multi-region topologies</vt:lpstr>
      <vt:lpstr>Multi-region topologies</vt:lpstr>
      <vt:lpstr>Multi-region topologies</vt:lpstr>
      <vt:lpstr>Multi-region topologies</vt:lpstr>
      <vt:lpstr>Multi-region topologies</vt:lpstr>
      <vt:lpstr>Multi-region topologies</vt:lpstr>
      <vt:lpstr>Multi-region topologies – custom TM</vt:lpstr>
      <vt:lpstr>We just scratched the surface</vt:lpstr>
      <vt:lpstr>NEW API Management tier – “Consumption”</vt:lpstr>
      <vt:lpstr>Stay in touch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Expose APIs with peace of mind when using Azure API Management</dc:title>
  <dc:subject>Microsoft Ignite</dc:subject>
  <dc:creator>MS Events 1143</dc:creator>
  <cp:keywords>Microsoft Ignite</cp:keywords>
  <dc:description/>
  <cp:lastModifiedBy>David Barkol</cp:lastModifiedBy>
  <cp:revision>48</cp:revision>
  <dcterms:created xsi:type="dcterms:W3CDTF">2018-09-25T17:50:06Z</dcterms:created>
  <dcterms:modified xsi:type="dcterms:W3CDTF">2020-06-10T17:35:09Z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